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257" r:id="rId2"/>
    <p:sldId id="509" r:id="rId3"/>
    <p:sldId id="510" r:id="rId4"/>
    <p:sldId id="511" r:id="rId5"/>
    <p:sldId id="414" r:id="rId6"/>
    <p:sldId id="427" r:id="rId7"/>
    <p:sldId id="503" r:id="rId8"/>
    <p:sldId id="464" r:id="rId9"/>
    <p:sldId id="465" r:id="rId10"/>
    <p:sldId id="463" r:id="rId11"/>
    <p:sldId id="504" r:id="rId12"/>
    <p:sldId id="455" r:id="rId13"/>
    <p:sldId id="501" r:id="rId14"/>
    <p:sldId id="499" r:id="rId15"/>
    <p:sldId id="500" r:id="rId16"/>
    <p:sldId id="502" r:id="rId17"/>
    <p:sldId id="517" r:id="rId18"/>
    <p:sldId id="421" r:id="rId19"/>
    <p:sldId id="521" r:id="rId20"/>
    <p:sldId id="512" r:id="rId21"/>
    <p:sldId id="528" r:id="rId22"/>
    <p:sldId id="524" r:id="rId23"/>
    <p:sldId id="518" r:id="rId24"/>
    <p:sldId id="525" r:id="rId25"/>
    <p:sldId id="533" r:id="rId26"/>
    <p:sldId id="549" r:id="rId27"/>
    <p:sldId id="529" r:id="rId28"/>
    <p:sldId id="522" r:id="rId29"/>
    <p:sldId id="523" r:id="rId30"/>
    <p:sldId id="412" r:id="rId31"/>
    <p:sldId id="408" r:id="rId32"/>
    <p:sldId id="536" r:id="rId33"/>
    <p:sldId id="534" r:id="rId34"/>
    <p:sldId id="442" r:id="rId35"/>
    <p:sldId id="535" r:id="rId36"/>
    <p:sldId id="547" r:id="rId37"/>
    <p:sldId id="420" r:id="rId38"/>
    <p:sldId id="507" r:id="rId39"/>
    <p:sldId id="544" r:id="rId40"/>
    <p:sldId id="513" r:id="rId41"/>
    <p:sldId id="426" r:id="rId42"/>
    <p:sldId id="538" r:id="rId43"/>
    <p:sldId id="548" r:id="rId44"/>
    <p:sldId id="540" r:id="rId45"/>
    <p:sldId id="545" r:id="rId46"/>
    <p:sldId id="546" r:id="rId47"/>
    <p:sldId id="541" r:id="rId48"/>
    <p:sldId id="543" r:id="rId49"/>
    <p:sldId id="542" r:id="rId50"/>
    <p:sldId id="537" r:id="rId51"/>
    <p:sldId id="539" r:id="rId52"/>
    <p:sldId id="527" r:id="rId53"/>
    <p:sldId id="406" r:id="rId54"/>
    <p:sldId id="550"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543C"/>
    <a:srgbClr val="0A20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4" autoAdjust="0"/>
    <p:restoredTop sz="70408" autoAdjust="0"/>
  </p:normalViewPr>
  <p:slideViewPr>
    <p:cSldViewPr snapToGrid="0" snapToObjects="1">
      <p:cViewPr varScale="1">
        <p:scale>
          <a:sx n="68" d="100"/>
          <a:sy n="68" d="100"/>
        </p:scale>
        <p:origin x="-616" y="-112"/>
      </p:cViewPr>
      <p:guideLst>
        <p:guide orient="horz" pos="2160"/>
        <p:guide pos="2880"/>
      </p:guideLst>
    </p:cSldViewPr>
  </p:slideViewPr>
  <p:outlineViewPr>
    <p:cViewPr>
      <p:scale>
        <a:sx n="33" d="100"/>
        <a:sy n="33" d="100"/>
      </p:scale>
      <p:origin x="0" y="3904"/>
    </p:cViewPr>
  </p:outlineViewPr>
  <p:notesTextViewPr>
    <p:cViewPr>
      <p:scale>
        <a:sx n="100" d="100"/>
        <a:sy n="100" d="100"/>
      </p:scale>
      <p:origin x="0" y="0"/>
    </p:cViewPr>
  </p:notesTextViewPr>
  <p:sorterViewPr>
    <p:cViewPr>
      <p:scale>
        <a:sx n="76" d="100"/>
        <a:sy n="76" d="100"/>
      </p:scale>
      <p:origin x="0" y="78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ewser.com/user/3732/1/evann-gastaldo.html" TargetMode="External"/><Relationship Id="rId4" Type="http://schemas.openxmlformats.org/officeDocument/2006/relationships/hyperlink" Target="http://www.newser.com/story/124136/amy-winehouse-dead-at-27-found-in-her-apartment.html" TargetMode="External"/><Relationship Id="rId5" Type="http://schemas.openxmlformats.org/officeDocument/2006/relationships/hyperlink" Target="http://www.newser.com/story/148430/lonely-you-may-not-live-as-long.html"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series on this book calls it, "How to Waste Your Life."  </a:t>
            </a:r>
          </a:p>
          <a:p>
            <a:r>
              <a:rPr lang="en-US" sz="1200" kern="1200" dirty="0" smtClean="0">
                <a:solidFill>
                  <a:schemeClr val="tx1"/>
                </a:solidFill>
                <a:effectLst/>
                <a:latin typeface="+mn-lt"/>
                <a:ea typeface="+mn-ea"/>
                <a:cs typeface="+mn-cs"/>
              </a:rPr>
              <a:t>How?  All work, no play, or looking to work and wisdom for ultimate satisfaction</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a:t>
            </a:r>
            <a:r>
              <a:rPr lang="en-US" sz="1200" b="1" i="1" kern="1200" dirty="0" smtClean="0">
                <a:solidFill>
                  <a:schemeClr val="tx1"/>
                </a:solidFill>
                <a:effectLst/>
                <a:latin typeface="+mn-lt"/>
                <a:ea typeface="+mn-ea"/>
                <a:cs typeface="+mn-cs"/>
              </a:rPr>
              <a:t>inequities</a:t>
            </a:r>
            <a:r>
              <a:rPr lang="en-US" sz="1200" kern="1200" dirty="0" smtClean="0">
                <a:solidFill>
                  <a:schemeClr val="tx1"/>
                </a:solidFill>
                <a:effectLst/>
                <a:latin typeface="+mn-lt"/>
                <a:ea typeface="+mn-ea"/>
                <a:cs typeface="+mn-cs"/>
              </a:rPr>
              <a:t> of life afflict the wise</a:t>
            </a:r>
            <a:r>
              <a:rPr lang="en-SG" dirty="0" smtClean="0">
                <a:effectLst/>
              </a:rPr>
              <a:t> as well as the rest</a:t>
            </a:r>
            <a:r>
              <a:rPr lang="en-SG" baseline="0" dirty="0" smtClean="0">
                <a:effectLst/>
              </a:rPr>
              <a:t> of us!</a:t>
            </a:r>
          </a:p>
          <a:p>
            <a:r>
              <a:rPr lang="en-SG" baseline="0" dirty="0" smtClean="0">
                <a:effectLst/>
                <a:cs typeface="ＭＳ Ｐゴシック" charset="0"/>
              </a:rPr>
              <a:t>Our existence does not have all </a:t>
            </a:r>
            <a:r>
              <a:rPr lang="en-SG" b="1" i="1" baseline="0" dirty="0" smtClean="0">
                <a:effectLst/>
                <a:cs typeface="ＭＳ Ｐゴシック" charset="0"/>
              </a:rPr>
              <a:t>accounts settled fairly </a:t>
            </a:r>
            <a:r>
              <a:rPr lang="en-SG" baseline="0" dirty="0" smtClean="0">
                <a:effectLst/>
                <a:cs typeface="ＭＳ Ｐゴシック" charset="0"/>
              </a:rPr>
              <a:t>yet.</a:t>
            </a:r>
          </a:p>
          <a:p>
            <a:r>
              <a:rPr lang="en-SG" baseline="0" dirty="0" smtClean="0">
                <a:effectLst/>
                <a:cs typeface="ＭＳ Ｐゴシック" charset="0"/>
              </a:rPr>
              <a:t>Wisdom recognizes this truth that humanity is</a:t>
            </a:r>
            <a:r>
              <a:rPr lang="en-SG" b="1" i="1" baseline="0" dirty="0" smtClean="0">
                <a:effectLst/>
                <a:cs typeface="ＭＳ Ｐゴシック" charset="0"/>
              </a:rPr>
              <a:t> biased and inequitable.</a:t>
            </a:r>
            <a:endParaRPr lang="en-US" b="1" i="1" dirty="0" smtClean="0">
              <a:cs typeface="ＭＳ Ｐゴシック" charset="0"/>
            </a:endParaRP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unreliable nature</a:t>
            </a:r>
            <a:r>
              <a:rPr lang="en-US" sz="1200" kern="1200" dirty="0" smtClean="0">
                <a:solidFill>
                  <a:schemeClr val="tx1"/>
                </a:solidFill>
                <a:effectLst/>
                <a:latin typeface="+mn-lt"/>
                <a:ea typeface="+mn-ea"/>
                <a:cs typeface="+mn-cs"/>
              </a:rPr>
              <a:t> of life hinders wisdom</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9 verses we will address today continue that theme of "why wisdom </a:t>
            </a:r>
            <a:r>
              <a:rPr lang="en-US" sz="1200" kern="1200" dirty="0" err="1" smtClean="0">
                <a:solidFill>
                  <a:schemeClr val="tx1"/>
                </a:solidFill>
                <a:effectLst/>
                <a:latin typeface="+mn-lt"/>
                <a:ea typeface="+mn-ea"/>
                <a:cs typeface="+mn-cs"/>
              </a:rPr>
              <a:t>doesn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always lead to success" with a third answer.  In a word, the answer is "fools."</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We all need to know how to deal with fools.  There are plenty of them around.</a:t>
            </a:r>
          </a:p>
          <a:p>
            <a:r>
              <a:rPr lang="en-US" dirty="0" smtClean="0">
                <a:cs typeface="ＭＳ Ｐゴシック" charset="0"/>
              </a:rPr>
              <a:t>My challenge in addressing this passage relevantly is to talk about fools without being foolish myself.  How specific should I be?  What one person thinks is a fool, another person considers a hero.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Despite the abundance of fools in our world, rarely do we describe foolishness for what it really is.  But Solomon </a:t>
            </a:r>
            <a:r>
              <a:rPr lang="en-US" dirty="0" err="1" smtClean="0"/>
              <a:t>didn</a:t>
            </a:r>
            <a:r>
              <a:rPr lang="fr-FR" dirty="0" smtClean="0"/>
              <a:t>'</a:t>
            </a:r>
            <a:r>
              <a:rPr lang="en-US" dirty="0" smtClean="0"/>
              <a:t>t mince any words when he spoke of fools.  In fact, he paints a rather vivid picture of a fool in Ecclesiastes.</a:t>
            </a:r>
          </a:p>
          <a:p>
            <a:endParaRPr lang="en-US" dirty="0" smtClean="0"/>
          </a:p>
          <a:p>
            <a:r>
              <a:rPr lang="en-US" dirty="0" smtClean="0"/>
              <a:t>"In a day of soft diplomacy, straight-talk reality is rare.  It seems that most statements are now couched in diplomatic terms so as not to offend anyone…" (Swindoll, </a:t>
            </a:r>
            <a:r>
              <a:rPr lang="en-US" i="1" dirty="0" smtClean="0"/>
              <a:t>LOTRE</a:t>
            </a:r>
            <a:r>
              <a:rPr lang="en-US" dirty="0" smtClean="0"/>
              <a:t>, 298).</a:t>
            </a:r>
          </a:p>
          <a:p>
            <a:endParaRPr lang="en-US" dirty="0" smtClean="0"/>
          </a:p>
          <a:p>
            <a:r>
              <a:rPr lang="en-US" dirty="0" smtClean="0"/>
              <a:t>Solomon</a:t>
            </a:r>
            <a:r>
              <a:rPr lang="fr-FR" dirty="0" smtClean="0"/>
              <a:t>'</a:t>
            </a:r>
            <a:r>
              <a:rPr lang="en-US" dirty="0" smtClean="0"/>
              <a:t>s own son Adonijah qualified as a fool.</a:t>
            </a:r>
          </a:p>
          <a:p>
            <a:r>
              <a:rPr lang="en-US" dirty="0" smtClean="0"/>
              <a:t>His other son Rehoboam also met the qualifications!</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can you </a:t>
            </a:r>
            <a:r>
              <a:rPr lang="en-US" sz="1200" i="1" kern="1200" dirty="0" smtClean="0">
                <a:solidFill>
                  <a:schemeClr val="tx1"/>
                </a:solidFill>
                <a:effectLst/>
                <a:latin typeface="+mn-lt"/>
                <a:ea typeface="+mn-ea"/>
                <a:cs typeface="+mn-cs"/>
              </a:rPr>
              <a:t>identify</a:t>
            </a:r>
            <a:r>
              <a:rPr lang="en-US" sz="1200" kern="1200" dirty="0" smtClean="0">
                <a:solidFill>
                  <a:schemeClr val="tx1"/>
                </a:solidFill>
                <a:effectLst/>
                <a:latin typeface="+mn-lt"/>
                <a:ea typeface="+mn-ea"/>
                <a:cs typeface="+mn-cs"/>
              </a:rPr>
              <a:t> a fool? Fortunately, Solomon gave us a…)</a:t>
            </a:r>
            <a:endParaRPr lang="en-SG" sz="1200" kern="1200" dirty="0" smtClean="0">
              <a:solidFill>
                <a:schemeClr val="tx1"/>
              </a:solidFill>
              <a:effectLst/>
              <a:latin typeface="+mn-lt"/>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I will speak on something I do not recall ever hearing a message about!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Fools!  We all have to deal with fools.</a:t>
            </a:r>
            <a:r>
              <a:rPr lang="en-SG" dirty="0" smtClean="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Fools both speak and act in a way that ruins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u="sng" kern="1200" dirty="0" smtClean="0">
                <a:solidFill>
                  <a:schemeClr val="tx1"/>
                </a:solidFill>
                <a:effectLst/>
                <a:latin typeface="+mn-lt"/>
                <a:ea typeface="+mn-ea"/>
                <a:cs typeface="+mn-cs"/>
              </a:rPr>
              <a:t>Quality</a:t>
            </a:r>
            <a:r>
              <a:rPr lang="en-US" sz="1200" kern="1200" dirty="0" smtClean="0">
                <a:solidFill>
                  <a:schemeClr val="tx1"/>
                </a:solidFill>
                <a:effectLst/>
                <a:latin typeface="+mn-lt"/>
                <a:ea typeface="+mn-ea"/>
                <a:cs typeface="+mn-cs"/>
              </a:rPr>
              <a:t>: Fools begin and end with foolishness (10:13).</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 fool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words start with stupidity—not sensibility (10:13a).</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 fool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words end with evil insanity—not good sense (10:13b).</a:t>
            </a:r>
            <a:endParaRPr lang="en-SG"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Quantity</a:t>
            </a:r>
            <a:r>
              <a:rPr lang="en-US" sz="1200" kern="1200" dirty="0" smtClean="0">
                <a:solidFill>
                  <a:schemeClr val="tx1"/>
                </a:solidFill>
                <a:effectLst/>
                <a:latin typeface="+mn-lt"/>
                <a:ea typeface="+mn-ea"/>
                <a:cs typeface="+mn-cs"/>
              </a:rPr>
              <a:t>: Fools talk too much despite their ignorance of the future (10:14).</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Fools talk too much (10:14a).</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Fools talk on, despite being ignorant of the future like us all (10:14b).</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Fools talk on, despite being ignorant of what happens after they die (10:14c).</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u="sng" kern="1200" dirty="0" smtClean="0">
                <a:solidFill>
                  <a:schemeClr val="tx1"/>
                </a:solidFill>
                <a:effectLst/>
                <a:latin typeface="+mn-lt"/>
                <a:ea typeface="+mn-ea"/>
                <a:cs typeface="+mn-cs"/>
              </a:rPr>
              <a:t>Quality</a:t>
            </a:r>
            <a:r>
              <a:rPr lang="en-US" sz="1200" kern="1200" dirty="0" smtClean="0">
                <a:solidFill>
                  <a:schemeClr val="tx1"/>
                </a:solidFill>
                <a:effectLst/>
                <a:latin typeface="+mn-lt"/>
                <a:ea typeface="+mn-ea"/>
                <a:cs typeface="+mn-cs"/>
              </a:rPr>
              <a:t>: Fools begin and end with foolishness (10:13).</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 fool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words start with stupidity—not sensibility (10:13a).</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 fool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words end with evil insanity—not good sense (10:13b).</a:t>
            </a:r>
            <a:endParaRPr lang="en-SG"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Quantity</a:t>
            </a:r>
            <a:r>
              <a:rPr lang="en-US" sz="1200" kern="1200" dirty="0" smtClean="0">
                <a:solidFill>
                  <a:schemeClr val="tx1"/>
                </a:solidFill>
                <a:effectLst/>
                <a:latin typeface="+mn-lt"/>
                <a:ea typeface="+mn-ea"/>
                <a:cs typeface="+mn-cs"/>
              </a:rPr>
              <a:t>: Fools talk too much despite their ignorance of the future (10:14).</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Fools talk too much (10:14a).</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Fools talk on, despite being ignorant of the future like us all (10:14b).</a:t>
            </a:r>
            <a:endParaRPr lang="en-SG"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Fools talk on, despite being ignorant of what happens after they die (10:14c).</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Work so exhausts fools that they can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do easy tasks (10:15)</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But sometimes fools are workaholics instead.  I know a</a:t>
            </a:r>
            <a:r>
              <a:rPr lang="en-SG" sz="1200" kern="1200" baseline="0" dirty="0" smtClean="0">
                <a:solidFill>
                  <a:schemeClr val="tx1"/>
                </a:solidFill>
                <a:effectLst/>
                <a:latin typeface="+mn-lt"/>
                <a:ea typeface="+mn-ea"/>
                <a:cs typeface="+mn-cs"/>
              </a:rPr>
              <a:t> Christian </a:t>
            </a:r>
            <a:r>
              <a:rPr lang="en-SG" sz="1200" kern="1200" dirty="0" smtClean="0">
                <a:solidFill>
                  <a:schemeClr val="tx1"/>
                </a:solidFill>
                <a:effectLst/>
                <a:latin typeface="+mn-lt"/>
                <a:ea typeface="+mn-ea"/>
                <a:cs typeface="+mn-cs"/>
              </a:rPr>
              <a:t>man who worked for 17 years without taking a day off.  He lost his wife,</a:t>
            </a:r>
            <a:r>
              <a:rPr lang="en-SG" sz="1200" kern="1200" baseline="0" dirty="0" smtClean="0">
                <a:solidFill>
                  <a:schemeClr val="tx1"/>
                </a:solidFill>
                <a:effectLst/>
                <a:latin typeface="+mn-lt"/>
                <a:ea typeface="+mn-ea"/>
                <a:cs typeface="+mn-cs"/>
              </a:rPr>
              <a:t> his kids, his health, and his faith.</a:t>
            </a:r>
          </a:p>
          <a:p>
            <a:endParaRPr lang="en-SG" sz="1200" kern="1200" baseline="0" dirty="0" smtClean="0">
              <a:solidFill>
                <a:schemeClr val="tx1"/>
              </a:solidFill>
              <a:effectLst/>
              <a:latin typeface="+mn-lt"/>
              <a:ea typeface="+mn-ea"/>
              <a:cs typeface="+mn-cs"/>
            </a:endParaRPr>
          </a:p>
          <a:p>
            <a:r>
              <a:rPr lang="en-SG" sz="1200" kern="1200" baseline="0" dirty="0" smtClean="0">
                <a:solidFill>
                  <a:schemeClr val="tx1"/>
                </a:solidFill>
                <a:effectLst/>
                <a:latin typeface="+mn-lt"/>
                <a:ea typeface="+mn-ea"/>
                <a:cs typeface="+mn-cs"/>
              </a:rPr>
              <a:t>Yet this text speaks of the lazy fool…</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Incompetent, undisciplined leaders hurt their subordinates (10:16)</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err="1" smtClean="0">
                <a:solidFill>
                  <a:schemeClr val="tx1"/>
                </a:solidFill>
                <a:effectLst/>
                <a:latin typeface="+mn-lt"/>
                <a:ea typeface="+mn-ea"/>
                <a:cs typeface="+mn-cs"/>
              </a:rPr>
              <a:t>Isn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that so true?</a:t>
            </a:r>
            <a:r>
              <a:rPr lang="en-SG" dirty="0" smtClean="0">
                <a:effectLst/>
              </a:rPr>
              <a:t> </a:t>
            </a:r>
          </a:p>
          <a:p>
            <a:r>
              <a:rPr lang="en-SG" dirty="0" smtClean="0">
                <a:effectLst/>
              </a:rPr>
              <a:t>The</a:t>
            </a:r>
            <a:r>
              <a:rPr lang="en-SG" baseline="0" dirty="0" smtClean="0">
                <a:effectLst/>
              </a:rPr>
              <a:t> hurting begins too early in life for all of us.</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 foolish leader ruins people and depletes their resources (10:18-19</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 foolish leader ruins people and depletes their resources (10:18-19</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0"/>
            <a:r>
              <a:rPr lang="en-US" sz="1200" b="1" kern="1200" dirty="0" smtClean="0">
                <a:solidFill>
                  <a:schemeClr val="tx1"/>
                </a:solidFill>
                <a:effectLst/>
                <a:latin typeface="+mn-lt"/>
                <a:ea typeface="+mn-ea"/>
                <a:cs typeface="+mn-cs"/>
              </a:rPr>
              <a:t>Rock Stars Really Do Die Young(</a:t>
            </a:r>
            <a:r>
              <a:rPr lang="en-US" sz="1200" b="1" kern="1200" dirty="0" err="1" smtClean="0">
                <a:solidFill>
                  <a:schemeClr val="tx1"/>
                </a:solidFill>
                <a:effectLst/>
                <a:latin typeface="+mn-lt"/>
                <a:ea typeface="+mn-ea"/>
                <a:cs typeface="+mn-cs"/>
              </a:rPr>
              <a:t>er</a:t>
            </a:r>
            <a:r>
              <a:rPr lang="en-US" sz="1200" b="1" kern="1200" dirty="0" smtClean="0">
                <a:solidFill>
                  <a:schemeClr val="tx1"/>
                </a:solidFill>
                <a:effectLst/>
                <a:latin typeface="+mn-lt"/>
                <a:ea typeface="+mn-ea"/>
                <a:cs typeface="+mn-cs"/>
              </a:rPr>
              <a:t>)</a:t>
            </a:r>
            <a:endParaRPr lang="en-SG"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they</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 not particularly vulnerable at 27, researcher notes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By </a:t>
            </a:r>
            <a:r>
              <a:rPr lang="en-US" sz="1200" u="sng" kern="1200" dirty="0" smtClean="0">
                <a:solidFill>
                  <a:schemeClr val="tx1"/>
                </a:solidFill>
                <a:effectLst/>
                <a:latin typeface="+mn-lt"/>
                <a:ea typeface="+mn-ea"/>
                <a:cs typeface="+mn-cs"/>
                <a:hlinkClick r:id="rId3"/>
              </a:rPr>
              <a:t>Evann Gastaldo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Newser</a:t>
            </a:r>
            <a:r>
              <a:rPr lang="en-US" sz="1200" kern="1200" dirty="0" smtClean="0">
                <a:solidFill>
                  <a:schemeClr val="tx1"/>
                </a:solidFill>
                <a:effectLst/>
                <a:latin typeface="+mn-lt"/>
                <a:ea typeface="+mn-ea"/>
                <a:cs typeface="+mn-cs"/>
              </a:rPr>
              <a:t> Staff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Posted Oct 29, 2014 8:20 AM CDT </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(Newser) – The idea that rock stars die young is actually true, according to a new study out of Australia. Though most rock stars don</a:t>
            </a:r>
            <a:r>
              <a:rPr lang="fr-FR" sz="1200" kern="1200" dirty="0" smtClean="0">
                <a:solidFill>
                  <a:schemeClr val="tx1"/>
                </a:solidFill>
                <a:effectLst/>
                <a:latin typeface="+mn-lt"/>
                <a:ea typeface="+mn-ea"/>
                <a:cs typeface="+mn-cs"/>
              </a:rPr>
              <a:t>'</a:t>
            </a:r>
            <a:r>
              <a:rPr lang="en-SG" sz="1200" kern="1200" dirty="0" smtClean="0">
                <a:solidFill>
                  <a:schemeClr val="tx1"/>
                </a:solidFill>
                <a:effectLst/>
                <a:latin typeface="+mn-lt"/>
                <a:ea typeface="+mn-ea"/>
                <a:cs typeface="+mn-cs"/>
              </a:rPr>
              <a:t>t enter the so-called "27 Club," whose members all died at that age (Kurt Cobain, Jimi Hendrix, Janis Joplin, </a:t>
            </a:r>
            <a:r>
              <a:rPr lang="en-SG" sz="1200" u="sng" kern="1200" dirty="0" smtClean="0">
                <a:solidFill>
                  <a:schemeClr val="tx1"/>
                </a:solidFill>
                <a:effectLst/>
                <a:latin typeface="+mn-lt"/>
                <a:ea typeface="+mn-ea"/>
                <a:cs typeface="+mn-cs"/>
                <a:hlinkClick r:id="rId4"/>
              </a:rPr>
              <a:t>Amy Winehouse</a:t>
            </a:r>
            <a:r>
              <a:rPr lang="en-SG" sz="1200" kern="1200" dirty="0" smtClean="0">
                <a:solidFill>
                  <a:schemeClr val="tx1"/>
                </a:solidFill>
                <a:effectLst/>
                <a:latin typeface="+mn-lt"/>
                <a:ea typeface="+mn-ea"/>
                <a:cs typeface="+mn-cs"/>
              </a:rPr>
              <a:t>, Jim Morrison), the study finds that they do die much earlier than the average person. Researchers looked at 12,665 music industry deaths since 1950 and found that the average male musician lives just into his late 50s, while the average female musician lives only into her early 60s, the </a:t>
            </a:r>
            <a:r>
              <a:rPr lang="en-SG" sz="1200" i="1" kern="1200" dirty="0" smtClean="0">
                <a:solidFill>
                  <a:schemeClr val="tx1"/>
                </a:solidFill>
                <a:effectLst/>
                <a:latin typeface="+mn-lt"/>
                <a:ea typeface="+mn-ea"/>
                <a:cs typeface="+mn-cs"/>
              </a:rPr>
              <a:t>Wall Street Journal</a:t>
            </a:r>
            <a:r>
              <a:rPr lang="en-SG" sz="1200" kern="1200" dirty="0" smtClean="0">
                <a:solidFill>
                  <a:schemeClr val="tx1"/>
                </a:solidFill>
                <a:effectLst/>
                <a:latin typeface="+mn-lt"/>
                <a:ea typeface="+mn-ea"/>
                <a:cs typeface="+mn-cs"/>
              </a:rPr>
              <a:t> reports. Compare that to the average age of death for American men (75) and women (80) who are not in the industry. The study found that the rates of suicide, homicide, and fatal accidents are all significantly higher among rock stars than among the general population, the lead researcher writes at the </a:t>
            </a:r>
            <a:r>
              <a:rPr lang="en-SG" sz="1200" u="sng" kern="1200" dirty="0" smtClean="0">
                <a:solidFill>
                  <a:schemeClr val="tx1"/>
                </a:solidFill>
                <a:effectLst/>
                <a:latin typeface="+mn-lt"/>
                <a:ea typeface="+mn-ea"/>
                <a:cs typeface="+mn-cs"/>
              </a:rPr>
              <a:t>Conversation</a:t>
            </a:r>
            <a:r>
              <a:rPr lang="en-SG" sz="1200" kern="1200" dirty="0" smtClean="0">
                <a:solidFill>
                  <a:schemeClr val="tx1"/>
                </a:solidFill>
                <a:effectLst/>
                <a:latin typeface="+mn-lt"/>
                <a:ea typeface="+mn-ea"/>
                <a:cs typeface="+mn-cs"/>
              </a:rPr>
              <a:t>. </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Across the seven decades studied, popular musicians</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lifespans were up to 25 years shorter than the comparable US population," she writes. Why? She thinks it has to do with the lifestyle. "The industry itself actually supports outrageous behavior. Drugs are very prevalent—young musicians often take uppers to perform and then party all night with alcohol and drugs," she tells the </a:t>
            </a:r>
            <a:r>
              <a:rPr lang="en-US" sz="1200" i="1" kern="1200" dirty="0" smtClean="0">
                <a:solidFill>
                  <a:schemeClr val="tx1"/>
                </a:solidFill>
                <a:effectLst/>
                <a:latin typeface="+mn-lt"/>
                <a:ea typeface="+mn-ea"/>
                <a:cs typeface="+mn-cs"/>
              </a:rPr>
              <a:t>Journal</a:t>
            </a:r>
            <a:r>
              <a:rPr lang="en-US" sz="1200" kern="1200" dirty="0" smtClean="0">
                <a:solidFill>
                  <a:schemeClr val="tx1"/>
                </a:solidFill>
                <a:effectLst/>
                <a:latin typeface="+mn-lt"/>
                <a:ea typeface="+mn-ea"/>
                <a:cs typeface="+mn-cs"/>
              </a:rPr>
              <a:t>. Add that to the general stress of touring, and you have a recipe for disaster—particularly because the industry </a:t>
            </a:r>
            <a:r>
              <a:rPr lang="en-US" sz="1200" kern="1200" dirty="0" err="1" smtClean="0">
                <a:solidFill>
                  <a:schemeClr val="tx1"/>
                </a:solidFill>
                <a:effectLst/>
                <a:latin typeface="+mn-lt"/>
                <a:ea typeface="+mn-ea"/>
                <a:cs typeface="+mn-cs"/>
              </a:rPr>
              <a:t>doesn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provide enough emotional support, she says. Rock stars "dream of being at the peak and that all of their psychological problems will somehow be relieved by adoration and squillions of dollars. What they actually come to is a sense of emptiness and an incredibly demanding lifestyle, where everybody is telling them what to do." (</a:t>
            </a:r>
            <a:r>
              <a:rPr lang="en-US" sz="1200" u="sng" kern="1200" dirty="0" smtClean="0">
                <a:solidFill>
                  <a:schemeClr val="tx1"/>
                </a:solidFill>
                <a:effectLst/>
                <a:latin typeface="+mn-lt"/>
                <a:ea typeface="+mn-ea"/>
                <a:cs typeface="+mn-cs"/>
                <a:hlinkClick r:id="rId5"/>
              </a:rPr>
              <a:t>Lonely people also may not live as long</a:t>
            </a:r>
            <a:r>
              <a:rPr lang="en-US"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Oftentimes these fools get to the top—not through their own doing, but due to favoritism by someone with power</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has been epitomized by the famous "post turtle."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seen the major part of this passage now that describes the fool.  If your leaders were placed by favoritism and showed the destructive speech and actions of a fool,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 be tempting to criticize them.  Solomon, aware of such a strong temptation, warns against speaking evil of inadequate leaders.</a:t>
            </a:r>
            <a:r>
              <a:rPr lang="en-SG" dirty="0" smtClean="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been a fool this very week! </a:t>
            </a:r>
          </a:p>
          <a:p>
            <a:r>
              <a:rPr lang="en-US" sz="1200" kern="1200" dirty="0" smtClean="0">
                <a:solidFill>
                  <a:schemeClr val="tx1"/>
                </a:solidFill>
                <a:effectLst/>
                <a:latin typeface="+mn-lt"/>
                <a:ea typeface="+mn-ea"/>
                <a:cs typeface="+mn-cs"/>
              </a:rPr>
              <a:t>So I can speak with </a:t>
            </a:r>
            <a:r>
              <a:rPr lang="en-US" sz="1200" i="1" kern="1200" dirty="0" smtClean="0">
                <a:solidFill>
                  <a:schemeClr val="tx1"/>
                </a:solidFill>
                <a:effectLst/>
                <a:latin typeface="+mn-lt"/>
                <a:ea typeface="+mn-ea"/>
                <a:cs typeface="+mn-cs"/>
              </a:rPr>
              <a:t>experience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Watch your tongue concerning your boss—or it might bite you</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Do not curse a man in authority even in the privacy of your bedroom (10:20a)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a:t>
            </a:r>
            <a:r>
              <a:rPr lang="en-US" sz="1200" kern="1200" dirty="0" err="1" smtClean="0">
                <a:solidFill>
                  <a:schemeClr val="tx1"/>
                </a:solidFill>
                <a:effectLst/>
                <a:latin typeface="+mn-lt"/>
                <a:ea typeface="+mn-ea"/>
                <a:cs typeface="+mn-cs"/>
              </a:rPr>
              <a:t>shouldn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curse authorities because an unknown source may reveal our criticisms (10:20b)</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 let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return to where we started with the question, how should we deal with a fool?  The answer?)</a:t>
            </a:r>
            <a:r>
              <a:rPr lang="en-SG" dirty="0" smtClean="0">
                <a:effectLst/>
              </a:rPr>
              <a:t> </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When it comes to the superior</a:t>
            </a:r>
            <a:r>
              <a:rPr lang="en-US" baseline="0" dirty="0" smtClean="0">
                <a:cs typeface="ＭＳ Ｐゴシック" charset="0"/>
              </a:rPr>
              <a:t> with whom you disagree…</a:t>
            </a:r>
          </a:p>
          <a:p>
            <a:r>
              <a:rPr lang="en-US" sz="1200" kern="1200" dirty="0" smtClean="0">
                <a:solidFill>
                  <a:schemeClr val="tx1"/>
                </a:solidFill>
                <a:effectLst/>
                <a:latin typeface="+mn-lt"/>
                <a:ea typeface="+mn-ea"/>
                <a:cs typeface="+mn-cs"/>
              </a:rPr>
              <a:t>Keep your thoughts to yourself!</a:t>
            </a:r>
            <a:r>
              <a:rPr lang="en-SG" dirty="0" smtClean="0">
                <a:effectLst/>
              </a:rPr>
              <a:t>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Solomon first described the fool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destructive speech and actions.</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Solomon then warned you to keep criticisms of your foolish leader to yourself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Watch your tongue concerning your boss—or it might bite you</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Have you been critical of your church leaders, even in private?</a:t>
            </a:r>
          </a:p>
          <a:p>
            <a:r>
              <a:rPr lang="en-US" dirty="0" smtClean="0">
                <a:cs typeface="ＭＳ Ｐゴシック" charset="0"/>
              </a:rPr>
              <a:t>Do you join the company gossip about your boss?</a:t>
            </a:r>
          </a:p>
          <a:p>
            <a:r>
              <a:rPr lang="en-US" dirty="0" smtClean="0">
                <a:cs typeface="ＭＳ Ｐゴシック" charset="0"/>
              </a:rPr>
              <a:t>How quickly do you judge the decisions of your PM, president, judges, government officials, or other leader?</a:t>
            </a:r>
          </a:p>
          <a:p>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What should you do about hating your boss—or other superior—or even subordinate or relative</a:t>
            </a:r>
            <a:r>
              <a:rPr lang="en-US" baseline="0" dirty="0" smtClean="0">
                <a:cs typeface="ＭＳ Ｐゴシック" charset="0"/>
              </a:rPr>
              <a:t> or someone else?</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good purpose has godless anger ever achieved?</a:t>
            </a:r>
            <a:r>
              <a:rPr lang="en-SG" smtClean="0">
                <a:effectLst/>
              </a:rPr>
              <a:t> </a:t>
            </a:r>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If not, stay tuned!</a:t>
            </a:r>
            <a:r>
              <a:rPr lang="en-SG" dirty="0" smtClean="0">
                <a:effectLst/>
              </a:rPr>
              <a:t>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Ecclesiastes 10:12-20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4425637" cy="429672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Being Foolish with a Fool</a:t>
            </a:r>
            <a:endParaRPr lang="en-US" sz="6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4425637" y="0"/>
            <a:ext cx="4718364" cy="4296723"/>
          </a:xfrm>
          <a:prstGeom prst="rect">
            <a:avLst/>
          </a:prstGeom>
        </p:spPr>
      </p:pic>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6316"/>
            <a:ext cx="9144000" cy="1404209"/>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Don</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underestimate relationships!</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7970" cy="5336316"/>
          </a:xfrm>
          <a:prstGeom prst="rect">
            <a:avLst/>
          </a:prstGeom>
        </p:spPr>
      </p:pic>
    </p:spTree>
    <p:extLst>
      <p:ext uri="{BB962C8B-B14F-4D97-AF65-F5344CB8AC3E}">
        <p14:creationId xmlns:p14="http://schemas.microsoft.com/office/powerpoint/2010/main" val="29330851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Work &amp; Wisdom Don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Last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15888"/>
            <a:ext cx="9144000" cy="422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0029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Ecclesiastes Wisdom</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08000" y="1773238"/>
            <a:ext cx="2605088" cy="3036887"/>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LIVE WELL</a:t>
            </a:r>
            <a:endParaRPr lang="en-US" b="1" spc="-100" dirty="0">
              <a:solidFill>
                <a:srgbClr val="000090"/>
              </a:solidFill>
              <a:ea typeface="ＭＳ Ｐゴシック" charset="0"/>
            </a:endParaRPr>
          </a:p>
        </p:txBody>
      </p:sp>
      <p:sp>
        <p:nvSpPr>
          <p:cNvPr id="5" name="Rectangle 2"/>
          <p:cNvSpPr txBox="1">
            <a:spLocks noChangeArrowheads="1"/>
          </p:cNvSpPr>
          <p:nvPr/>
        </p:nvSpPr>
        <p:spPr bwMode="auto">
          <a:xfrm>
            <a:off x="3316287" y="1773238"/>
            <a:ext cx="2605088" cy="3036887"/>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LAUGH OFTEN</a:t>
            </a:r>
            <a:endParaRPr lang="en-US" b="1" spc="-100" dirty="0">
              <a:solidFill>
                <a:srgbClr val="000090"/>
              </a:solidFill>
              <a:ea typeface="ＭＳ Ｐゴシック" charset="0"/>
            </a:endParaRPr>
          </a:p>
        </p:txBody>
      </p:sp>
      <p:sp>
        <p:nvSpPr>
          <p:cNvPr id="6" name="Rectangle 2"/>
          <p:cNvSpPr txBox="1">
            <a:spLocks noChangeArrowheads="1"/>
          </p:cNvSpPr>
          <p:nvPr/>
        </p:nvSpPr>
        <p:spPr bwMode="auto">
          <a:xfrm>
            <a:off x="6124575" y="1773238"/>
            <a:ext cx="2605088" cy="3036887"/>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LOVE MUCH</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323941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6764" y="4347808"/>
            <a:ext cx="8950476" cy="2277313"/>
          </a:xfrm>
          <a:effectLst>
            <a:outerShdw blurRad="63500" dist="35921" dir="2700000" algn="ctr" rotWithShape="0">
              <a:schemeClr val="tx2">
                <a:alpha val="74998"/>
              </a:schemeClr>
            </a:outerShdw>
          </a:effectLst>
          <a:extLst/>
        </p:spPr>
        <p:txBody>
          <a:bodyPr/>
          <a:lstStyle/>
          <a:p>
            <a:pPr>
              <a:defRPr/>
            </a:pPr>
            <a:r>
              <a:rPr lang="en-US" b="1" dirty="0" smtClean="0">
                <a:solidFill>
                  <a:srgbClr val="FFFF00"/>
                </a:solidFill>
                <a:effectLst>
                  <a:glow rad="127000">
                    <a:schemeClr val="tx1"/>
                  </a:glow>
                </a:effectLst>
                <a:latin typeface="Arial" charset="0"/>
                <a:ea typeface="ＭＳ Ｐゴシック" charset="0"/>
                <a:cs typeface="ＭＳ Ｐゴシック" charset="0"/>
              </a:rPr>
              <a:t>Last Time in </a:t>
            </a:r>
            <a:r>
              <a:rPr lang="en-US" b="1" dirty="0" err="1" smtClean="0">
                <a:solidFill>
                  <a:srgbClr val="FFFF00"/>
                </a:solidFill>
                <a:effectLst>
                  <a:glow rad="127000">
                    <a:schemeClr val="tx1"/>
                  </a:glow>
                </a:effectLst>
                <a:latin typeface="Arial" charset="0"/>
                <a:ea typeface="ＭＳ Ｐゴシック" charset="0"/>
                <a:cs typeface="ＭＳ Ｐゴシック" charset="0"/>
              </a:rPr>
              <a:t>Ecc</a:t>
            </a:r>
            <a:r>
              <a:rPr lang="en-US" b="1" dirty="0" smtClean="0">
                <a:solidFill>
                  <a:srgbClr val="FFFF00"/>
                </a:solidFill>
                <a:effectLst>
                  <a:glow rad="127000">
                    <a:schemeClr val="tx1"/>
                  </a:glow>
                </a:effectLst>
                <a:latin typeface="Arial" charset="0"/>
                <a:ea typeface="ＭＳ Ｐゴシック" charset="0"/>
                <a:cs typeface="ＭＳ Ｐゴシック" charset="0"/>
              </a:rPr>
              <a:t>. 9:10–10:11</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Why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wisdom always lead to success?</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37950818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792875" cy="2303607"/>
          </a:xfrm>
          <a:effectLst>
            <a:outerShdw blurRad="63500" dist="35921" dir="2700000" algn="ctr" rotWithShape="0">
              <a:schemeClr val="tx2">
                <a:alpha val="74998"/>
              </a:schemeClr>
            </a:outerShdw>
          </a:effectLst>
          <a:extLst/>
        </p:spPr>
        <p:txBody>
          <a:bodyPr/>
          <a:lstStyle/>
          <a:p>
            <a:pPr marL="714375" indent="-714375" algn="l">
              <a:defRPr/>
            </a:pPr>
            <a:r>
              <a:rPr lang="en-US" sz="5400" b="1" dirty="0" smtClean="0">
                <a:effectLst>
                  <a:glow rad="127000">
                    <a:schemeClr val="tx1"/>
                  </a:glow>
                </a:effectLst>
                <a:latin typeface="Arial" charset="0"/>
                <a:ea typeface="ＭＳ Ｐゴシック" charset="0"/>
                <a:cs typeface="ＭＳ Ｐゴシック" charset="0"/>
              </a:rPr>
              <a:t>I.  Life is </a:t>
            </a:r>
            <a:r>
              <a:rPr lang="en-US" sz="5400" b="1" dirty="0" smtClean="0">
                <a:solidFill>
                  <a:srgbClr val="FFFF00"/>
                </a:solidFill>
                <a:effectLst>
                  <a:glow rad="127000">
                    <a:schemeClr val="tx1"/>
                  </a:glow>
                </a:effectLst>
                <a:latin typeface="Arial" charset="0"/>
                <a:ea typeface="ＭＳ Ｐゴシック" charset="0"/>
                <a:cs typeface="ＭＳ Ｐゴシック" charset="0"/>
              </a:rPr>
              <a:t>unfair</a:t>
            </a:r>
            <a:r>
              <a:rPr lang="en-US" sz="5400" b="1" dirty="0" smtClean="0">
                <a:effectLst>
                  <a:glow rad="127000">
                    <a:schemeClr val="tx1"/>
                  </a:glow>
                </a:effectLst>
                <a:latin typeface="Arial" charset="0"/>
                <a:ea typeface="ＭＳ Ｐゴシック" charset="0"/>
                <a:cs typeface="ＭＳ Ｐゴシック" charset="0"/>
              </a:rPr>
              <a:t> (9:11–10:7).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7960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211680" y="483696"/>
            <a:ext cx="7707329" cy="2303607"/>
          </a:xfrm>
          <a:effectLst>
            <a:outerShdw blurRad="63500" dist="35921" dir="2700000" algn="ctr" rotWithShape="0">
              <a:schemeClr val="tx2">
                <a:alpha val="74998"/>
              </a:schemeClr>
            </a:outerShdw>
          </a:effectLst>
          <a:extLst/>
        </p:spPr>
        <p:txBody>
          <a:bodyPr/>
          <a:lstStyle/>
          <a:p>
            <a:pPr marL="900113" indent="-900113" algn="l">
              <a:defRPr/>
            </a:pPr>
            <a:r>
              <a:rPr lang="en-US" sz="5400" b="1" dirty="0" smtClean="0">
                <a:effectLst>
                  <a:glow rad="127000">
                    <a:schemeClr val="tx1"/>
                  </a:glow>
                </a:effectLst>
                <a:latin typeface="Arial" charset="0"/>
                <a:ea typeface="ＭＳ Ｐゴシック" charset="0"/>
                <a:cs typeface="ＭＳ Ｐゴシック" charset="0"/>
              </a:rPr>
              <a:t>II.  Life is </a:t>
            </a:r>
            <a:r>
              <a:rPr lang="en-US" sz="5400" b="1" dirty="0" smtClean="0">
                <a:solidFill>
                  <a:srgbClr val="FFFF00"/>
                </a:solidFill>
                <a:effectLst>
                  <a:glow rad="127000">
                    <a:schemeClr val="tx1"/>
                  </a:glow>
                </a:effectLst>
                <a:latin typeface="Arial" charset="0"/>
                <a:ea typeface="ＭＳ Ｐゴシック" charset="0"/>
                <a:cs typeface="ＭＳ Ｐゴシック" charset="0"/>
              </a:rPr>
              <a:t>uncertain</a:t>
            </a:r>
            <a:r>
              <a:rPr lang="en-US" sz="5400" b="1" dirty="0" smtClean="0">
                <a:effectLst>
                  <a:glow rad="127000">
                    <a:schemeClr val="tx1"/>
                  </a:glow>
                </a:effectLst>
                <a:latin typeface="Arial" charset="0"/>
                <a:ea typeface="ＭＳ Ｐゴシック" charset="0"/>
                <a:cs typeface="ＭＳ Ｐゴシック" charset="0"/>
              </a:rPr>
              <a:t> (10:8-11).</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46560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9808"/>
            <a:ext cx="9144000" cy="610819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
            <a:ext cx="9144000" cy="1665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rgbClr val="000000"/>
                  </a:glow>
                </a:effectLst>
                <a:latin typeface="Arial" charset="0"/>
                <a:ea typeface="ＭＳ Ｐゴシック" charset="0"/>
                <a:cs typeface="ＭＳ Ｐゴシック" charset="0"/>
              </a:rPr>
              <a:t>Wisdom </a:t>
            </a:r>
            <a:r>
              <a:rPr lang="en-US" sz="4000" b="1" dirty="0" err="1" smtClean="0">
                <a:effectLst>
                  <a:glow rad="127000">
                    <a:srgbClr val="000000"/>
                  </a:glow>
                </a:effectLst>
                <a:latin typeface="Arial" charset="0"/>
                <a:ea typeface="ＭＳ Ｐゴシック" charset="0"/>
                <a:cs typeface="ＭＳ Ｐゴシック" charset="0"/>
              </a:rPr>
              <a:t>doesn</a:t>
            </a:r>
            <a:r>
              <a:rPr lang="fr-FR" sz="4000" b="1" dirty="0" smtClean="0">
                <a:effectLst>
                  <a:glow rad="127000">
                    <a:srgbClr val="000000"/>
                  </a:glow>
                </a:effectLst>
                <a:latin typeface="Arial" charset="0"/>
                <a:ea typeface="ＭＳ Ｐゴシック" charset="0"/>
                <a:cs typeface="ＭＳ Ｐゴシック" charset="0"/>
              </a:rPr>
              <a:t>'</a:t>
            </a:r>
            <a:r>
              <a:rPr lang="en-US" sz="4000" b="1" dirty="0" smtClean="0">
                <a:effectLst>
                  <a:glow rad="127000">
                    <a:srgbClr val="000000"/>
                  </a:glow>
                </a:effectLst>
                <a:latin typeface="Arial" charset="0"/>
                <a:ea typeface="ＭＳ Ｐゴシック" charset="0"/>
                <a:cs typeface="ＭＳ Ｐゴシック" charset="0"/>
              </a:rPr>
              <a:t>t </a:t>
            </a:r>
            <a:r>
              <a:rPr lang="en-US" sz="4000" b="1" dirty="0">
                <a:effectLst>
                  <a:glow rad="127000">
                    <a:srgbClr val="000000"/>
                  </a:glow>
                </a:effectLst>
                <a:latin typeface="Arial" charset="0"/>
                <a:ea typeface="ＭＳ Ｐゴシック" charset="0"/>
                <a:cs typeface="ＭＳ Ｐゴシック" charset="0"/>
              </a:rPr>
              <a:t>guarantee success because life is unfair and </a:t>
            </a:r>
            <a:r>
              <a:rPr lang="en-US" sz="4000" b="1" dirty="0" smtClean="0">
                <a:effectLst>
                  <a:glow rad="127000">
                    <a:srgbClr val="000000"/>
                  </a:glow>
                </a:effectLst>
                <a:latin typeface="Arial" charset="0"/>
                <a:ea typeface="ＭＳ Ｐゴシック" charset="0"/>
                <a:cs typeface="ＭＳ Ｐゴシック" charset="0"/>
              </a:rPr>
              <a:t>uncertain.</a:t>
            </a:r>
            <a:endParaRPr lang="en-US" sz="4000" b="1" dirty="0">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54474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20840" cy="6858000"/>
          </a:xfrm>
          <a:prstGeom prst="rect">
            <a:avLst/>
          </a:prstGeom>
        </p:spPr>
      </p:pic>
      <p:sp>
        <p:nvSpPr>
          <p:cNvPr id="900098" name="Rectangle 2"/>
          <p:cNvSpPr>
            <a:spLocks noGrp="1" noChangeArrowheads="1"/>
          </p:cNvSpPr>
          <p:nvPr>
            <p:ph type="ctrTitle"/>
          </p:nvPr>
        </p:nvSpPr>
        <p:spPr>
          <a:xfrm>
            <a:off x="0" y="4172244"/>
            <a:ext cx="9144000" cy="256828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should we deal with a </a:t>
            </a:r>
            <a:r>
              <a:rPr lang="en-US" sz="5400" b="1" dirty="0" smtClean="0">
                <a:solidFill>
                  <a:srgbClr val="FFFF00"/>
                </a:solidFill>
                <a:effectLst>
                  <a:glow rad="127000">
                    <a:schemeClr val="tx1"/>
                  </a:glow>
                </a:effectLst>
                <a:latin typeface="Arial" charset="0"/>
                <a:ea typeface="ＭＳ Ｐゴシック" charset="0"/>
                <a:cs typeface="ＭＳ Ｐゴシック" charset="0"/>
              </a:rPr>
              <a:t>fool</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228994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313"/>
            <a:ext cx="9144000" cy="7014207"/>
          </a:xfrm>
          <a:prstGeom prst="rect">
            <a:avLst/>
          </a:prstGeom>
        </p:spPr>
      </p:pic>
      <p:sp>
        <p:nvSpPr>
          <p:cNvPr id="900098" name="Rectangle 2"/>
          <p:cNvSpPr>
            <a:spLocks noGrp="1" noChangeArrowheads="1"/>
          </p:cNvSpPr>
          <p:nvPr>
            <p:ph type="ctrTitle"/>
          </p:nvPr>
        </p:nvSpPr>
        <p:spPr>
          <a:xfrm>
            <a:off x="288926" y="116632"/>
            <a:ext cx="8519957" cy="1798166"/>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Solomon</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Wisdom About Foolishness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3110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solidFill>
            <a:schemeClr val="tx1"/>
          </a:solidFill>
          <a:effectLst/>
          <a:extLst/>
        </p:spPr>
        <p:txBody>
          <a:bodyPr/>
          <a:lstStyle/>
          <a:p>
            <a:pPr>
              <a:defRPr/>
            </a:pPr>
            <a:r>
              <a:rPr lang="en-US" b="1" dirty="0" smtClean="0">
                <a:effectLst/>
                <a:latin typeface="Arial" charset="0"/>
                <a:ea typeface="ＭＳ Ｐゴシック" charset="0"/>
                <a:cs typeface="ＭＳ Ｐゴシック" charset="0"/>
              </a:rPr>
              <a:t>Our text today (Eccl. 10:12-20)</a:t>
            </a:r>
            <a:endParaRPr lang="en-US" b="1" dirty="0">
              <a:effectLst/>
              <a:latin typeface="Arial" charset="0"/>
              <a:ea typeface="ＭＳ Ｐゴシック" charset="0"/>
              <a:cs typeface="ＭＳ Ｐゴシック" charset="0"/>
            </a:endParaRPr>
          </a:p>
        </p:txBody>
      </p:sp>
      <p:grpSp>
        <p:nvGrpSpPr>
          <p:cNvPr id="4" name="Group 3"/>
          <p:cNvGrpSpPr/>
          <p:nvPr/>
        </p:nvGrpSpPr>
        <p:grpSpPr>
          <a:xfrm>
            <a:off x="0" y="1720896"/>
            <a:ext cx="4801503" cy="5137104"/>
            <a:chOff x="0" y="1720896"/>
            <a:chExt cx="4801503" cy="5137104"/>
          </a:xfrm>
        </p:grpSpPr>
        <p:pic>
          <p:nvPicPr>
            <p:cNvPr id="2" name="Picture 1"/>
            <p:cNvPicPr>
              <a:picLocks noChangeAspect="1"/>
            </p:cNvPicPr>
            <p:nvPr/>
          </p:nvPicPr>
          <p:blipFill>
            <a:blip r:embed="rId3"/>
            <a:stretch>
              <a:fillRect/>
            </a:stretch>
          </p:blipFill>
          <p:spPr>
            <a:xfrm>
              <a:off x="0" y="3096823"/>
              <a:ext cx="4801503" cy="3761177"/>
            </a:xfrm>
            <a:prstGeom prst="rect">
              <a:avLst/>
            </a:prstGeom>
          </p:spPr>
        </p:pic>
        <p:sp>
          <p:nvSpPr>
            <p:cNvPr id="100357" name="TextBox 2"/>
            <p:cNvSpPr txBox="1">
              <a:spLocks noChangeArrowheads="1"/>
            </p:cNvSpPr>
            <p:nvPr/>
          </p:nvSpPr>
          <p:spPr bwMode="auto">
            <a:xfrm>
              <a:off x="0" y="1720896"/>
              <a:ext cx="48015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4000" b="1" dirty="0" smtClean="0">
                  <a:solidFill>
                    <a:srgbClr val="000000"/>
                  </a:solidFill>
                  <a:latin typeface="Arial"/>
                  <a:cs typeface="Arial"/>
                </a:rPr>
                <a:t>How to </a:t>
              </a:r>
              <a:r>
                <a:rPr lang="en-US" sz="4000" b="1" dirty="0" smtClean="0">
                  <a:solidFill>
                    <a:srgbClr val="FF0000"/>
                  </a:solidFill>
                  <a:latin typeface="Arial"/>
                  <a:cs typeface="Arial"/>
                </a:rPr>
                <a:t>spot</a:t>
              </a:r>
              <a:r>
                <a:rPr lang="en-US" sz="4000" b="1" dirty="0" smtClean="0">
                  <a:solidFill>
                    <a:srgbClr val="000000"/>
                  </a:solidFill>
                  <a:latin typeface="Arial"/>
                  <a:cs typeface="Arial"/>
                </a:rPr>
                <a:t> a fool (12-19)</a:t>
              </a:r>
              <a:endParaRPr lang="en-US" sz="4000" b="1" dirty="0">
                <a:solidFill>
                  <a:srgbClr val="000000"/>
                </a:solidFill>
                <a:latin typeface="Arial"/>
                <a:cs typeface="Arial"/>
              </a:endParaRPr>
            </a:p>
          </p:txBody>
        </p:sp>
      </p:grpSp>
      <p:grpSp>
        <p:nvGrpSpPr>
          <p:cNvPr id="5" name="Group 4"/>
          <p:cNvGrpSpPr/>
          <p:nvPr/>
        </p:nvGrpSpPr>
        <p:grpSpPr>
          <a:xfrm>
            <a:off x="4248250" y="1903504"/>
            <a:ext cx="4801503" cy="4136385"/>
            <a:chOff x="4248250" y="1903504"/>
            <a:chExt cx="4801503" cy="4136385"/>
          </a:xfrm>
        </p:grpSpPr>
        <p:sp>
          <p:nvSpPr>
            <p:cNvPr id="6" name="TextBox 2"/>
            <p:cNvSpPr txBox="1">
              <a:spLocks noChangeArrowheads="1"/>
            </p:cNvSpPr>
            <p:nvPr/>
          </p:nvSpPr>
          <p:spPr bwMode="auto">
            <a:xfrm>
              <a:off x="4248250" y="4716450"/>
              <a:ext cx="48015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4000" b="1" dirty="0" smtClean="0">
                  <a:solidFill>
                    <a:srgbClr val="000000"/>
                  </a:solidFill>
                  <a:latin typeface="Arial"/>
                  <a:cs typeface="Arial"/>
                </a:rPr>
                <a:t>What to </a:t>
              </a:r>
              <a:r>
                <a:rPr lang="en-US" sz="4000" b="1" dirty="0" smtClean="0">
                  <a:solidFill>
                    <a:srgbClr val="FF0000"/>
                  </a:solidFill>
                  <a:latin typeface="Arial"/>
                  <a:cs typeface="Arial"/>
                </a:rPr>
                <a:t>do</a:t>
              </a:r>
              <a:r>
                <a:rPr lang="en-US" sz="4000" b="1" dirty="0" smtClean="0">
                  <a:solidFill>
                    <a:srgbClr val="000000"/>
                  </a:solidFill>
                  <a:latin typeface="Arial"/>
                  <a:cs typeface="Arial"/>
                </a:rPr>
                <a:t> about it</a:t>
              </a:r>
              <a:br>
                <a:rPr lang="en-US" sz="4000" b="1" dirty="0" smtClean="0">
                  <a:solidFill>
                    <a:srgbClr val="000000"/>
                  </a:solidFill>
                  <a:latin typeface="Arial"/>
                  <a:cs typeface="Arial"/>
                </a:rPr>
              </a:br>
              <a:r>
                <a:rPr lang="en-US" sz="4000" b="1" dirty="0" smtClean="0">
                  <a:solidFill>
                    <a:srgbClr val="000000"/>
                  </a:solidFill>
                  <a:latin typeface="Arial"/>
                  <a:cs typeface="Arial"/>
                </a:rPr>
                <a:t>(20)</a:t>
              </a:r>
              <a:endParaRPr lang="en-US" sz="4000" b="1" dirty="0">
                <a:solidFill>
                  <a:srgbClr val="000000"/>
                </a:solidFill>
                <a:latin typeface="Arial"/>
                <a:cs typeface="Arial"/>
              </a:endParaRPr>
            </a:p>
          </p:txBody>
        </p:sp>
        <p:pic>
          <p:nvPicPr>
            <p:cNvPr id="3" name="Picture 2"/>
            <p:cNvPicPr>
              <a:picLocks noChangeAspect="1"/>
            </p:cNvPicPr>
            <p:nvPr/>
          </p:nvPicPr>
          <p:blipFill>
            <a:blip r:embed="rId4"/>
            <a:stretch>
              <a:fillRect/>
            </a:stretch>
          </p:blipFill>
          <p:spPr>
            <a:xfrm>
              <a:off x="4744001" y="1903504"/>
              <a:ext cx="3810000" cy="2616200"/>
            </a:xfrm>
            <a:prstGeom prst="rect">
              <a:avLst/>
            </a:prstGeom>
          </p:spPr>
        </p:pic>
      </p:grpSp>
    </p:spTree>
    <p:extLst>
      <p:ext uri="{BB962C8B-B14F-4D97-AF65-F5344CB8AC3E}">
        <p14:creationId xmlns:p14="http://schemas.microsoft.com/office/powerpoint/2010/main" val="11302376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3817" y="116632"/>
            <a:ext cx="7253420" cy="6027677"/>
          </a:xfrm>
          <a:effectLst>
            <a:outerShdw blurRad="63500" dist="35921" dir="2700000" algn="ctr" rotWithShape="0">
              <a:schemeClr val="tx2">
                <a:alpha val="74998"/>
              </a:schemeClr>
            </a:outerShdw>
          </a:effectLst>
          <a:extLst/>
        </p:spPr>
        <p:txBody>
          <a:bodyPr anchor="ctr"/>
          <a:lstStyle/>
          <a:p>
            <a:pPr>
              <a:defRPr/>
            </a:pPr>
            <a:r>
              <a:rPr lang="en-US" sz="8000" b="1" dirty="0" smtClean="0">
                <a:effectLst>
                  <a:glow rad="127000">
                    <a:schemeClr val="tx1"/>
                  </a:glow>
                </a:effectLst>
                <a:latin typeface="Times New Roman"/>
                <a:ea typeface="ＭＳ Ｐゴシック" charset="0"/>
                <a:cs typeface="Times New Roman"/>
              </a:rPr>
              <a:t>FOOLS.</a:t>
            </a:r>
            <a:endParaRPr lang="en-US" sz="80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0041229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Description</a:t>
            </a:r>
            <a:r>
              <a:rPr lang="en-US" sz="4800" b="1" dirty="0">
                <a:effectLst>
                  <a:glow rad="127000">
                    <a:schemeClr val="tx1"/>
                  </a:glow>
                </a:effectLst>
                <a:latin typeface="Arial" charset="0"/>
                <a:ea typeface="ＭＳ Ｐゴシック" charset="0"/>
                <a:cs typeface="ＭＳ Ｐゴシック" charset="0"/>
              </a:rPr>
              <a:t>: The speech and actions of a fool are destructive (10:12-19)</a:t>
            </a:r>
            <a:r>
              <a:rPr lang="en-US" sz="4800" b="1" dirty="0" smtClean="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54962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631" y="1862348"/>
            <a:ext cx="7104691" cy="4915558"/>
          </a:xfrm>
          <a:prstGeom prst="rect">
            <a:avLst/>
          </a:prstGeom>
        </p:spPr>
      </p:pic>
      <p:sp>
        <p:nvSpPr>
          <p:cNvPr id="900098" name="Rectangle 2"/>
          <p:cNvSpPr>
            <a:spLocks noGrp="1" noChangeArrowheads="1"/>
          </p:cNvSpPr>
          <p:nvPr>
            <p:ph type="ctrTitle"/>
          </p:nvPr>
        </p:nvSpPr>
        <p:spPr>
          <a:xfrm>
            <a:off x="0" y="20157"/>
            <a:ext cx="9144000" cy="176205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a:t>
            </a:r>
            <a:r>
              <a:rPr lang="en-US" sz="5400" b="1" dirty="0" smtClean="0">
                <a:effectLst>
                  <a:glow rad="127000">
                    <a:schemeClr val="tx1"/>
                  </a:glow>
                </a:effectLst>
                <a:latin typeface="Arial" charset="0"/>
                <a:ea typeface="ＭＳ Ｐゴシック" charset="0"/>
                <a:cs typeface="ＭＳ Ｐゴシック" charset="0"/>
              </a:rPr>
              <a:t>fool</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speech</a:t>
            </a:r>
            <a:r>
              <a:rPr lang="en-US" sz="5400" b="1" dirty="0">
                <a:effectLst>
                  <a:glow rad="127000">
                    <a:schemeClr val="tx1"/>
                  </a:glow>
                </a:effectLst>
                <a:latin typeface="Arial" charset="0"/>
                <a:ea typeface="ＭＳ Ｐゴシック" charset="0"/>
                <a:cs typeface="ＭＳ Ｐゴシック" charset="0"/>
              </a:rPr>
              <a:t> is destructive (10:12-</a:t>
            </a:r>
            <a:r>
              <a:rPr lang="en-US" sz="5400" b="1" dirty="0" smtClean="0">
                <a:effectLst>
                  <a:glow rad="127000">
                    <a:schemeClr val="tx1"/>
                  </a:glow>
                </a:effectLst>
                <a:latin typeface="Arial" charset="0"/>
                <a:ea typeface="ＭＳ Ｐゴシック" charset="0"/>
                <a:cs typeface="ＭＳ Ｐゴシック" charset="0"/>
              </a:rPr>
              <a:t>14a).</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35332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3181" y="148114"/>
            <a:ext cx="4468276" cy="2232247"/>
          </a:xfrm>
          <a:solidFill>
            <a:srgbClr val="000090"/>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wise </a:t>
            </a:r>
            <a:r>
              <a:rPr lang="en-US" sz="3600" b="1" dirty="0" smtClean="0">
                <a:effectLst>
                  <a:glow rad="127000">
                    <a:schemeClr val="tx1"/>
                  </a:glow>
                </a:effectLst>
                <a:latin typeface="Arial" charset="0"/>
                <a:ea typeface="ＭＳ Ｐゴシック" charset="0"/>
                <a:cs typeface="ＭＳ Ｐゴシック" charset="0"/>
              </a:rPr>
              <a:t>man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speech wins him favor (10:</a:t>
            </a:r>
            <a:r>
              <a:rPr lang="en-US" sz="3600" b="1" dirty="0" smtClean="0">
                <a:effectLst>
                  <a:glow rad="127000">
                    <a:schemeClr val="tx1"/>
                  </a:glow>
                </a:effectLst>
                <a:latin typeface="Arial" charset="0"/>
                <a:ea typeface="ＭＳ Ｐゴシック" charset="0"/>
                <a:cs typeface="ＭＳ Ｐゴシック" charset="0"/>
              </a:rPr>
              <a:t>12a).</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94498" y="3039218"/>
            <a:ext cx="3809790" cy="3597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"Wise </a:t>
            </a:r>
            <a:r>
              <a:rPr lang="en-US" sz="3600" b="1" dirty="0">
                <a:effectLst>
                  <a:glow rad="127000">
                    <a:schemeClr val="tx1"/>
                  </a:glow>
                </a:effectLst>
                <a:latin typeface="Arial" charset="0"/>
                <a:ea typeface="ＭＳ Ｐゴシック" charset="0"/>
                <a:cs typeface="ＭＳ Ｐゴシック" charset="0"/>
              </a:rPr>
              <a:t>words bring </a:t>
            </a:r>
            <a:r>
              <a:rPr lang="en-US" sz="3600" b="1" dirty="0" smtClean="0">
                <a:effectLst>
                  <a:glow rad="127000">
                    <a:schemeClr val="tx1"/>
                  </a:glow>
                </a:effectLst>
                <a:latin typeface="Arial" charset="0"/>
                <a:ea typeface="ＭＳ Ｐゴシック" charset="0"/>
                <a:cs typeface="ＭＳ Ｐゴシック" charset="0"/>
              </a:rPr>
              <a:t>approval"</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092800" y="3039218"/>
            <a:ext cx="3809790" cy="3597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"fools </a:t>
            </a:r>
            <a:r>
              <a:rPr lang="en-US" sz="3600" b="1" dirty="0">
                <a:effectLst>
                  <a:glow rad="127000">
                    <a:schemeClr val="tx1"/>
                  </a:glow>
                </a:effectLst>
                <a:latin typeface="Arial" charset="0"/>
                <a:ea typeface="ＭＳ Ｐゴシック" charset="0"/>
                <a:cs typeface="ＭＳ Ｐゴシック" charset="0"/>
              </a:rPr>
              <a:t>are destroyed by their own </a:t>
            </a:r>
            <a:r>
              <a:rPr lang="en-US" sz="3600" b="1" dirty="0" smtClean="0">
                <a:effectLst>
                  <a:glow rad="127000">
                    <a:schemeClr val="tx1"/>
                  </a:glow>
                </a:effectLst>
                <a:latin typeface="Arial" charset="0"/>
                <a:ea typeface="ＭＳ Ｐゴシック" charset="0"/>
                <a:cs typeface="ＭＳ Ｐゴシック" charset="0"/>
              </a:rPr>
              <a:t>words"</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641401" y="148114"/>
            <a:ext cx="4468276" cy="2232247"/>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 </a:t>
            </a:r>
            <a:r>
              <a:rPr lang="en-US" sz="3600" b="1" dirty="0" smtClean="0">
                <a:effectLst>
                  <a:glow rad="127000">
                    <a:schemeClr val="tx1"/>
                  </a:glow>
                </a:effectLst>
                <a:latin typeface="Arial" charset="0"/>
                <a:ea typeface="ＭＳ Ｐゴシック" charset="0"/>
                <a:cs typeface="ＭＳ Ｐゴシック" charset="0"/>
              </a:rPr>
              <a:t>fool</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speech hurts himself (10:12b</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rot="21018912">
            <a:off x="3804590" y="2704172"/>
            <a:ext cx="1878038" cy="923330"/>
          </a:xfrm>
          <a:prstGeom prst="rect">
            <a:avLst/>
          </a:prstGeom>
          <a:solidFill>
            <a:srgbClr val="FF0000"/>
          </a:solidFill>
        </p:spPr>
        <p:txBody>
          <a:bodyPr wrap="none" lIns="91440" tIns="45720" rIns="91440" bIns="45720">
            <a:spAutoFit/>
          </a:bodyPr>
          <a:lstStyle/>
          <a:p>
            <a:pPr algn="ct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a:t>
            </a:r>
            <a:r>
              <a:rPr lang="en-U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ut…</a:t>
            </a:r>
            <a:endPar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5383382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Fools hurt themselves.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9500" y="1079500"/>
            <a:ext cx="6985000" cy="4699000"/>
          </a:xfrm>
          <a:prstGeom prst="rect">
            <a:avLst/>
          </a:prstGeom>
        </p:spPr>
      </p:pic>
    </p:spTree>
    <p:extLst>
      <p:ext uri="{BB962C8B-B14F-4D97-AF65-F5344CB8AC3E}">
        <p14:creationId xmlns:p14="http://schemas.microsoft.com/office/powerpoint/2010/main" val="12369896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6384"/>
            <a:ext cx="9144000" cy="60716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096"/>
            <a:ext cx="9144000" cy="91314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a:t>
            </a:r>
            <a:r>
              <a:rPr lang="en-US" sz="3600" b="1" dirty="0" smtClean="0">
                <a:effectLst>
                  <a:glow rad="127000">
                    <a:schemeClr val="tx1"/>
                  </a:glow>
                </a:effectLst>
                <a:latin typeface="Arial" charset="0"/>
                <a:ea typeface="ＭＳ Ｐゴシック" charset="0"/>
                <a:cs typeface="ＭＳ Ｐゴシック" charset="0"/>
              </a:rPr>
              <a:t>fool</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speech hurts others (10:13-</a:t>
            </a:r>
            <a:r>
              <a:rPr lang="en-US" sz="3600" b="1" dirty="0" smtClean="0">
                <a:effectLst>
                  <a:glow rad="127000">
                    <a:schemeClr val="tx1"/>
                  </a:glow>
                </a:effectLst>
                <a:latin typeface="Arial" charset="0"/>
                <a:ea typeface="ＭＳ Ｐゴシック" charset="0"/>
                <a:cs typeface="ＭＳ Ｐゴシック" charset="0"/>
              </a:rPr>
              <a:t>14).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7246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2306"/>
            <a:ext cx="9144000" cy="913141"/>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 </a:t>
            </a:r>
            <a:r>
              <a:rPr lang="en-US" sz="3600" b="1" dirty="0" smtClean="0">
                <a:effectLst>
                  <a:glow rad="127000">
                    <a:schemeClr val="tx1"/>
                  </a:glow>
                </a:effectLst>
                <a:latin typeface="Arial" charset="0"/>
                <a:ea typeface="ＭＳ Ｐゴシック" charset="0"/>
                <a:cs typeface="ＭＳ Ｐゴシック" charset="0"/>
              </a:rPr>
              <a:t>fool</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speech hurts others (10:13-</a:t>
            </a:r>
            <a:r>
              <a:rPr lang="en-US" sz="3600" b="1" dirty="0" smtClean="0">
                <a:effectLst>
                  <a:glow rad="127000">
                    <a:schemeClr val="tx1"/>
                  </a:glow>
                </a:effectLst>
                <a:latin typeface="Arial" charset="0"/>
                <a:ea typeface="ＭＳ Ｐゴシック" charset="0"/>
                <a:cs typeface="ＭＳ Ｐゴシック" charset="0"/>
              </a:rPr>
              <a:t>14).</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37292"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smtClean="0"/>
              <a:t>"Fools </a:t>
            </a:r>
            <a:r>
              <a:rPr lang="en-US" dirty="0"/>
              <a:t>base their thoughts on foolish assumptions, so their conclusions will be wicked madness</a:t>
            </a:r>
            <a:r>
              <a:rPr lang="en-US" dirty="0" smtClean="0"/>
              <a:t>;" </a:t>
            </a:r>
            <a:r>
              <a:rPr lang="en-US" dirty="0"/>
              <a:t/>
            </a:r>
            <a:br>
              <a:rPr lang="en-US" dirty="0"/>
            </a:br>
            <a:r>
              <a:rPr lang="en-US" dirty="0"/>
              <a:t>(10:13 </a:t>
            </a:r>
            <a:r>
              <a:rPr lang="en-US" sz="3200" dirty="0"/>
              <a:t>NLT</a:t>
            </a:r>
            <a:r>
              <a:rPr lang="en-US" dirty="0"/>
              <a:t>).</a:t>
            </a:r>
          </a:p>
        </p:txBody>
      </p:sp>
      <p:sp>
        <p:nvSpPr>
          <p:cNvPr id="6" name="Rectangle 2"/>
          <p:cNvSpPr txBox="1">
            <a:spLocks noChangeArrowheads="1"/>
          </p:cNvSpPr>
          <p:nvPr/>
        </p:nvSpPr>
        <p:spPr bwMode="auto">
          <a:xfrm>
            <a:off x="4622057"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smtClean="0"/>
              <a:t>"they </a:t>
            </a:r>
            <a:r>
              <a:rPr lang="en-US" dirty="0"/>
              <a:t>chatter on and on. </a:t>
            </a:r>
          </a:p>
          <a:p>
            <a:r>
              <a:rPr lang="en-US" dirty="0"/>
              <a:t>	 No one really knows what is going to happen; </a:t>
            </a:r>
          </a:p>
          <a:p>
            <a:r>
              <a:rPr lang="en-US" dirty="0"/>
              <a:t>		 no one can predict the </a:t>
            </a:r>
            <a:r>
              <a:rPr lang="en-US" dirty="0" smtClean="0"/>
              <a:t>future" </a:t>
            </a:r>
            <a:r>
              <a:rPr lang="en-US" dirty="0"/>
              <a:t/>
            </a:r>
            <a:br>
              <a:rPr lang="en-US" dirty="0"/>
            </a:br>
            <a:r>
              <a:rPr lang="en-US" dirty="0"/>
              <a:t>(10:</a:t>
            </a:r>
            <a:r>
              <a:rPr lang="en-US" dirty="0" smtClean="0"/>
              <a:t>14 </a:t>
            </a:r>
            <a:r>
              <a:rPr lang="en-US" dirty="0"/>
              <a:t>NLT).</a:t>
            </a:r>
          </a:p>
        </p:txBody>
      </p:sp>
    </p:spTree>
    <p:extLst>
      <p:ext uri="{BB962C8B-B14F-4D97-AF65-F5344CB8AC3E}">
        <p14:creationId xmlns:p14="http://schemas.microsoft.com/office/powerpoint/2010/main" val="24569224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2306"/>
            <a:ext cx="9144000" cy="913141"/>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 </a:t>
            </a:r>
            <a:r>
              <a:rPr lang="en-US" sz="3600" b="1" dirty="0" smtClean="0">
                <a:effectLst>
                  <a:glow rad="127000">
                    <a:schemeClr val="tx1"/>
                  </a:glow>
                </a:effectLst>
                <a:latin typeface="Arial" charset="0"/>
                <a:ea typeface="ＭＳ Ｐゴシック" charset="0"/>
                <a:cs typeface="ＭＳ Ｐゴシック" charset="0"/>
              </a:rPr>
              <a:t>fool</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speech hurts others (10:13-</a:t>
            </a:r>
            <a:r>
              <a:rPr lang="en-US" sz="3600" b="1" dirty="0" smtClean="0">
                <a:effectLst>
                  <a:glow rad="127000">
                    <a:schemeClr val="tx1"/>
                  </a:glow>
                </a:effectLst>
                <a:latin typeface="Arial" charset="0"/>
                <a:ea typeface="ＭＳ Ｐゴシック" charset="0"/>
                <a:cs typeface="ＭＳ Ｐゴシック" charset="0"/>
              </a:rPr>
              <a:t>14).</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37292"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smtClean="0"/>
              <a:t>"Fools </a:t>
            </a:r>
            <a:r>
              <a:rPr lang="en-US" dirty="0"/>
              <a:t>base their thoughts on foolish assumptions, so their conclusions will be wicked madness</a:t>
            </a:r>
            <a:r>
              <a:rPr lang="en-US" dirty="0" smtClean="0"/>
              <a:t>;" </a:t>
            </a:r>
            <a:r>
              <a:rPr lang="en-US" dirty="0"/>
              <a:t/>
            </a:r>
            <a:br>
              <a:rPr lang="en-US" dirty="0"/>
            </a:br>
            <a:r>
              <a:rPr lang="en-US" dirty="0"/>
              <a:t>(10:13 </a:t>
            </a:r>
            <a:r>
              <a:rPr lang="en-US" sz="3200" dirty="0"/>
              <a:t>NLT</a:t>
            </a:r>
            <a:r>
              <a:rPr lang="en-US" dirty="0"/>
              <a:t>).</a:t>
            </a:r>
          </a:p>
        </p:txBody>
      </p:sp>
      <p:sp>
        <p:nvSpPr>
          <p:cNvPr id="6" name="Rectangle 2"/>
          <p:cNvSpPr txBox="1">
            <a:spLocks noChangeArrowheads="1"/>
          </p:cNvSpPr>
          <p:nvPr/>
        </p:nvSpPr>
        <p:spPr bwMode="auto">
          <a:xfrm>
            <a:off x="4622057"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smtClean="0"/>
              <a:t>"they </a:t>
            </a:r>
            <a:r>
              <a:rPr lang="en-US" dirty="0"/>
              <a:t>chatter on and on. </a:t>
            </a:r>
          </a:p>
          <a:p>
            <a:r>
              <a:rPr lang="en-US" dirty="0"/>
              <a:t>	 No one really knows what is going to happen; </a:t>
            </a:r>
          </a:p>
          <a:p>
            <a:r>
              <a:rPr lang="en-US" dirty="0"/>
              <a:t>		 no one can predict the </a:t>
            </a:r>
            <a:r>
              <a:rPr lang="en-US" dirty="0" smtClean="0"/>
              <a:t>future" </a:t>
            </a:r>
            <a:r>
              <a:rPr lang="en-US" dirty="0"/>
              <a:t/>
            </a:r>
            <a:br>
              <a:rPr lang="en-US" dirty="0"/>
            </a:br>
            <a:r>
              <a:rPr lang="en-US" dirty="0"/>
              <a:t>(10:</a:t>
            </a:r>
            <a:r>
              <a:rPr lang="en-US" dirty="0" smtClean="0"/>
              <a:t>14 </a:t>
            </a:r>
            <a:r>
              <a:rPr lang="en-US" dirty="0"/>
              <a:t>NLT).</a:t>
            </a:r>
          </a:p>
        </p:txBody>
      </p:sp>
      <p:sp>
        <p:nvSpPr>
          <p:cNvPr id="3" name="Rectangle 2"/>
          <p:cNvSpPr/>
          <p:nvPr/>
        </p:nvSpPr>
        <p:spPr>
          <a:xfrm rot="21112084">
            <a:off x="1257247" y="1534723"/>
            <a:ext cx="3495468" cy="830997"/>
          </a:xfrm>
          <a:prstGeom prst="rect">
            <a:avLst/>
          </a:prstGeom>
          <a:noFill/>
        </p:spPr>
        <p:txBody>
          <a:bodyPr wrap="none" lIns="91440" tIns="45720" rIns="91440" bIns="45720">
            <a:spAutoFit/>
          </a:bodyPr>
          <a:lstStyle/>
          <a:p>
            <a:pPr algn="ctr"/>
            <a:r>
              <a:rPr lang="en-US" sz="4800" b="1" spc="50" dirty="0" smtClean="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rPr>
              <a:t>Too much</a:t>
            </a:r>
            <a:endParaRPr lang="en-US"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endParaRPr>
          </a:p>
        </p:txBody>
      </p:sp>
      <p:sp>
        <p:nvSpPr>
          <p:cNvPr id="8" name="Rectangle 7"/>
          <p:cNvSpPr/>
          <p:nvPr/>
        </p:nvSpPr>
        <p:spPr>
          <a:xfrm rot="21112084">
            <a:off x="348393" y="3372488"/>
            <a:ext cx="4506362" cy="830997"/>
          </a:xfrm>
          <a:prstGeom prst="rect">
            <a:avLst/>
          </a:prstGeom>
          <a:noFill/>
        </p:spPr>
        <p:txBody>
          <a:bodyPr wrap="none" lIns="91440" tIns="45720" rIns="91440" bIns="45720">
            <a:spAutoFit/>
          </a:bodyPr>
          <a:lstStyle/>
          <a:p>
            <a:pPr algn="ctr"/>
            <a:r>
              <a:rPr lang="en-US" sz="4800" b="1" spc="50" dirty="0" smtClean="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rPr>
              <a:t>Too ignorant</a:t>
            </a:r>
            <a:endParaRPr lang="en-US"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endParaRPr>
          </a:p>
        </p:txBody>
      </p:sp>
      <p:sp>
        <p:nvSpPr>
          <p:cNvPr id="9" name="Rectangle 8"/>
          <p:cNvSpPr/>
          <p:nvPr/>
        </p:nvSpPr>
        <p:spPr>
          <a:xfrm rot="21112084">
            <a:off x="244079" y="5210252"/>
            <a:ext cx="6507911" cy="830997"/>
          </a:xfrm>
          <a:prstGeom prst="rect">
            <a:avLst/>
          </a:prstGeom>
          <a:noFill/>
        </p:spPr>
        <p:txBody>
          <a:bodyPr wrap="none" lIns="91440" tIns="45720" rIns="91440" bIns="45720">
            <a:spAutoFit/>
          </a:bodyPr>
          <a:lstStyle/>
          <a:p>
            <a:pPr algn="ctr"/>
            <a:r>
              <a:rPr lang="en-US" sz="4800" b="1" spc="50" dirty="0" smtClean="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rPr>
              <a:t>Too presumptuous</a:t>
            </a:r>
            <a:endParaRPr lang="en-US"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endParaRPr>
          </a:p>
        </p:txBody>
      </p:sp>
    </p:spTree>
    <p:extLst>
      <p:ext uri="{BB962C8B-B14F-4D97-AF65-F5344CB8AC3E}">
        <p14:creationId xmlns:p14="http://schemas.microsoft.com/office/powerpoint/2010/main" val="12449794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61"/>
            <a:ext cx="9144000" cy="6846739"/>
          </a:xfrm>
          <a:prstGeom prst="rect">
            <a:avLst/>
          </a:prstGeom>
        </p:spPr>
      </p:pic>
      <p:sp>
        <p:nvSpPr>
          <p:cNvPr id="900098" name="Rectangle 2"/>
          <p:cNvSpPr>
            <a:spLocks noGrp="1" noChangeArrowheads="1"/>
          </p:cNvSpPr>
          <p:nvPr>
            <p:ph type="ctrTitle"/>
          </p:nvPr>
        </p:nvSpPr>
        <p:spPr>
          <a:xfrm>
            <a:off x="0" y="20157"/>
            <a:ext cx="9144000" cy="176205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a:t>
            </a:r>
            <a:r>
              <a:rPr lang="en-US" sz="5400" b="1" dirty="0" smtClean="0">
                <a:effectLst>
                  <a:glow rad="127000">
                    <a:schemeClr val="tx1"/>
                  </a:glow>
                </a:effectLst>
                <a:latin typeface="Arial" charset="0"/>
                <a:ea typeface="ＭＳ Ｐゴシック" charset="0"/>
                <a:cs typeface="ＭＳ Ｐゴシック" charset="0"/>
              </a:rPr>
              <a:t>fool</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w</a:t>
            </a:r>
            <a:r>
              <a:rPr lang="en-US" sz="5400" b="1" dirty="0" smtClean="0">
                <a:solidFill>
                  <a:srgbClr val="FFFF00"/>
                </a:solidFill>
                <a:effectLst>
                  <a:glow rad="127000">
                    <a:schemeClr val="tx1"/>
                  </a:glow>
                </a:effectLst>
                <a:latin typeface="Arial" charset="0"/>
                <a:ea typeface="ＭＳ Ｐゴシック" charset="0"/>
                <a:cs typeface="ＭＳ Ｐゴシック" charset="0"/>
              </a:rPr>
              <a:t>ork </a:t>
            </a:r>
            <a:r>
              <a:rPr lang="en-US" sz="5400" b="1" dirty="0" smtClean="0">
                <a:effectLst>
                  <a:glow rad="127000">
                    <a:schemeClr val="tx1"/>
                  </a:glow>
                </a:effectLst>
                <a:latin typeface="Arial" charset="0"/>
                <a:ea typeface="ＭＳ Ｐゴシック" charset="0"/>
                <a:cs typeface="ＭＳ Ｐゴシック" charset="0"/>
              </a:rPr>
              <a:t>is </a:t>
            </a:r>
            <a:r>
              <a:rPr lang="en-US" sz="5400" b="1" dirty="0">
                <a:effectLst>
                  <a:glow rad="127000">
                    <a:schemeClr val="tx1"/>
                  </a:glow>
                </a:effectLst>
                <a:latin typeface="Arial" charset="0"/>
                <a:ea typeface="ＭＳ Ｐゴシック" charset="0"/>
                <a:cs typeface="ＭＳ Ｐゴシック" charset="0"/>
              </a:rPr>
              <a:t>destructive (10:</a:t>
            </a:r>
            <a:r>
              <a:rPr lang="en-US" sz="5400" b="1" dirty="0" smtClean="0">
                <a:effectLst>
                  <a:glow rad="127000">
                    <a:schemeClr val="tx1"/>
                  </a:glow>
                </a:effectLst>
                <a:latin typeface="Arial" charset="0"/>
                <a:ea typeface="ＭＳ Ｐゴシック" charset="0"/>
                <a:cs typeface="ＭＳ Ｐゴシック" charset="0"/>
              </a:rPr>
              <a:t>15-19).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46555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608"/>
            <a:ext cx="9144000" cy="68796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299"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"Fools </a:t>
            </a:r>
            <a:r>
              <a:rPr lang="en-US" sz="3600" b="1" dirty="0">
                <a:effectLst>
                  <a:glow rad="127000">
                    <a:schemeClr val="tx1"/>
                  </a:glow>
                </a:effectLst>
                <a:latin typeface="Arial" charset="0"/>
                <a:ea typeface="ＭＳ Ｐゴシック" charset="0"/>
                <a:cs typeface="ＭＳ Ｐゴシック" charset="0"/>
              </a:rPr>
              <a:t>are so exhausted by a little </a:t>
            </a:r>
            <a:r>
              <a:rPr lang="en-US" sz="3600" b="1" dirty="0" smtClean="0">
                <a:effectLst>
                  <a:glow rad="127000">
                    <a:schemeClr val="tx1"/>
                  </a:glow>
                </a:effectLst>
                <a:latin typeface="Arial" charset="0"/>
                <a:ea typeface="ＭＳ Ｐゴシック" charset="0"/>
                <a:cs typeface="ＭＳ Ｐゴシック" charset="0"/>
              </a:rPr>
              <a:t>work that </a:t>
            </a:r>
            <a:r>
              <a:rPr lang="en-US" sz="3600" b="1" dirty="0">
                <a:effectLst>
                  <a:glow rad="127000">
                    <a:schemeClr val="tx1"/>
                  </a:glow>
                </a:effectLst>
                <a:latin typeface="Arial" charset="0"/>
                <a:ea typeface="ＭＳ Ｐゴシック" charset="0"/>
                <a:cs typeface="ＭＳ Ｐゴシック" charset="0"/>
              </a:rPr>
              <a:t>they </a:t>
            </a:r>
            <a:r>
              <a:rPr lang="en-US" sz="3600" b="1" dirty="0" smtClean="0">
                <a:effectLst>
                  <a:glow rad="127000">
                    <a:schemeClr val="tx1"/>
                  </a:glow>
                </a:effectLst>
                <a:latin typeface="Arial" charset="0"/>
                <a:ea typeface="ＭＳ Ｐゴシック" charset="0"/>
                <a:cs typeface="ＭＳ Ｐゴシック" charset="0"/>
              </a:rPr>
              <a:t>can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even find their way </a:t>
            </a:r>
            <a:r>
              <a:rPr lang="en-US" sz="3600" b="1" dirty="0" smtClean="0">
                <a:effectLst>
                  <a:glow rad="127000">
                    <a:schemeClr val="tx1"/>
                  </a:glow>
                </a:effectLst>
                <a:latin typeface="Arial" charset="0"/>
                <a:ea typeface="ＭＳ Ｐゴシック" charset="0"/>
                <a:cs typeface="ＭＳ Ｐゴシック" charset="0"/>
              </a:rPr>
              <a:t>home" (10:15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1979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97" y="0"/>
            <a:ext cx="912160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Foolish leaders hurt their subordinates (10:16-</a:t>
            </a:r>
            <a:r>
              <a:rPr lang="en-US" sz="3600" b="1" dirty="0" smtClean="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5260" y="0"/>
            <a:ext cx="3562636" cy="4805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419100">
                    <a:schemeClr val="tx1"/>
                  </a:glow>
                </a:effectLst>
                <a:latin typeface="Arial" charset="0"/>
                <a:ea typeface="ＭＳ Ｐゴシック" charset="0"/>
                <a:cs typeface="ＭＳ Ｐゴシック" charset="0"/>
              </a:rPr>
              <a:t>"What </a:t>
            </a:r>
            <a:r>
              <a:rPr lang="en-US" sz="3600" b="1" dirty="0" smtClean="0">
                <a:solidFill>
                  <a:schemeClr val="accent2">
                    <a:lumMod val="20000"/>
                    <a:lumOff val="80000"/>
                  </a:schemeClr>
                </a:solidFill>
                <a:effectLst>
                  <a:glow rad="419100">
                    <a:schemeClr val="tx1"/>
                  </a:glow>
                </a:effectLst>
                <a:latin typeface="Arial" charset="0"/>
                <a:ea typeface="ＭＳ Ｐゴシック" charset="0"/>
                <a:cs typeface="ＭＳ Ｐゴシック" charset="0"/>
              </a:rPr>
              <a:t>sorrow </a:t>
            </a:r>
            <a:r>
              <a:rPr lang="en-US" sz="3600" b="1" dirty="0" smtClean="0">
                <a:effectLst>
                  <a:glow rad="419100">
                    <a:schemeClr val="tx1"/>
                  </a:glow>
                </a:effectLst>
                <a:latin typeface="Arial" charset="0"/>
                <a:ea typeface="ＭＳ Ｐゴシック" charset="0"/>
                <a:cs typeface="ＭＳ Ｐゴシック" charset="0"/>
              </a:rPr>
              <a:t>for the land </a:t>
            </a:r>
            <a:r>
              <a:rPr lang="en-US" sz="3600" b="1" dirty="0" smtClean="0">
                <a:solidFill>
                  <a:srgbClr val="CCFFCC"/>
                </a:solidFill>
                <a:effectLst>
                  <a:glow rad="419100">
                    <a:schemeClr val="tx1"/>
                  </a:glow>
                </a:effectLst>
                <a:latin typeface="Arial" charset="0"/>
                <a:ea typeface="ＭＳ Ｐゴシック" charset="0"/>
                <a:cs typeface="ＭＳ Ｐゴシック" charset="0"/>
              </a:rPr>
              <a:t>ruled by a servant</a:t>
            </a:r>
            <a:r>
              <a:rPr lang="en-US" sz="3600" b="1" dirty="0" smtClean="0">
                <a:effectLst>
                  <a:glow rad="419100">
                    <a:schemeClr val="tx1"/>
                  </a:glow>
                </a:effectLst>
                <a:latin typeface="Arial" charset="0"/>
                <a:ea typeface="ＭＳ Ｐゴシック" charset="0"/>
                <a:cs typeface="ＭＳ Ｐゴシック" charset="0"/>
              </a:rPr>
              <a:t>, the land whose leaders </a:t>
            </a:r>
            <a:r>
              <a:rPr lang="en-US" sz="3600" b="1" dirty="0" smtClean="0">
                <a:solidFill>
                  <a:srgbClr val="FFFF00"/>
                </a:solidFill>
                <a:effectLst>
                  <a:glow rad="419100">
                    <a:schemeClr val="tx1"/>
                  </a:glow>
                </a:effectLst>
                <a:latin typeface="Arial" charset="0"/>
                <a:ea typeface="ＭＳ Ｐゴシック" charset="0"/>
                <a:cs typeface="ＭＳ Ｐゴシック" charset="0"/>
              </a:rPr>
              <a:t>feast in the morning</a:t>
            </a:r>
            <a:r>
              <a:rPr lang="en-US" sz="3600" b="1" dirty="0" smtClean="0">
                <a:effectLst>
                  <a:glow rad="419100">
                    <a:schemeClr val="tx1"/>
                  </a:glow>
                </a:effectLst>
                <a:latin typeface="Arial" charset="0"/>
                <a:ea typeface="ＭＳ Ｐゴシック" charset="0"/>
                <a:cs typeface="ＭＳ Ｐゴシック" charset="0"/>
              </a:rPr>
              <a:t>" </a:t>
            </a:r>
            <a:br>
              <a:rPr lang="en-US" sz="3600" b="1" dirty="0" smtClean="0">
                <a:effectLst>
                  <a:glow rad="419100">
                    <a:schemeClr val="tx1"/>
                  </a:glow>
                </a:effectLst>
                <a:latin typeface="Arial" charset="0"/>
                <a:ea typeface="ＭＳ Ｐゴシック" charset="0"/>
                <a:cs typeface="ＭＳ Ｐゴシック" charset="0"/>
              </a:rPr>
            </a:br>
            <a:r>
              <a:rPr lang="en-US" sz="3600" b="1" dirty="0" smtClean="0">
                <a:effectLst>
                  <a:glow rad="419100">
                    <a:schemeClr val="tx1"/>
                  </a:glow>
                </a:effectLst>
                <a:latin typeface="Arial" charset="0"/>
                <a:ea typeface="ＭＳ Ｐゴシック" charset="0"/>
                <a:cs typeface="ＭＳ Ｐゴシック" charset="0"/>
              </a:rPr>
              <a:t>(10:16 </a:t>
            </a:r>
            <a:r>
              <a:rPr lang="en-US" sz="3200" b="1" dirty="0" smtClean="0">
                <a:effectLst>
                  <a:glow rad="419100">
                    <a:schemeClr val="tx1"/>
                  </a:glow>
                </a:effectLst>
                <a:latin typeface="Arial" charset="0"/>
                <a:ea typeface="ＭＳ Ｐゴシック" charset="0"/>
                <a:cs typeface="ＭＳ Ｐゴシック" charset="0"/>
              </a:rPr>
              <a:t>NLT</a:t>
            </a:r>
            <a:r>
              <a:rPr lang="en-US" sz="3600" b="1" dirty="0" smtClean="0">
                <a:effectLst>
                  <a:glow rad="419100">
                    <a:schemeClr val="tx1"/>
                  </a:glow>
                </a:effectLst>
                <a:latin typeface="Arial" charset="0"/>
                <a:ea typeface="ＭＳ Ｐゴシック" charset="0"/>
                <a:cs typeface="ＭＳ Ｐゴシック" charset="0"/>
              </a:rPr>
              <a:t>).</a:t>
            </a:r>
            <a:endParaRPr lang="en-US" sz="3600" b="1" dirty="0">
              <a:effectLst>
                <a:glow rad="4191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20382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260064"/>
            <a:ext cx="8128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We all know one.</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7200" b="1" dirty="0" smtClean="0">
                <a:effectLst>
                  <a:glow rad="127000">
                    <a:schemeClr val="tx1"/>
                  </a:glow>
                </a:effectLst>
                <a:latin typeface="Times New Roman"/>
                <a:ea typeface="ＭＳ Ｐゴシック" charset="0"/>
                <a:cs typeface="Times New Roman"/>
              </a:rPr>
              <a:t>FOOLS</a:t>
            </a:r>
            <a:endParaRPr lang="en-US" sz="72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682678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02883"/>
            <a:ext cx="9144000" cy="61993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852"/>
            <a:ext cx="9144000" cy="1187031"/>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"Hurt people hurt people"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99517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79154"/>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We all have to deal with fools.</a:t>
            </a:r>
            <a:endParaRPr lang="en-US" b="1" dirty="0">
              <a:effectLst>
                <a:glow rad="127000">
                  <a:schemeClr val="tx1"/>
                </a:glow>
              </a:effectLst>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398439" y="3978900"/>
            <a:ext cx="2696256"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smtClean="0">
                <a:solidFill>
                  <a:srgbClr val="000000"/>
                </a:solidFill>
                <a:latin typeface="Arial"/>
                <a:cs typeface="Arial"/>
              </a:rPr>
              <a:t>Why does it seem as if most of decisions in my workplace are made by drunken lemurs?</a:t>
            </a:r>
            <a:endParaRPr lang="en-US" sz="2000" b="1" dirty="0">
              <a:solidFill>
                <a:srgbClr val="000000"/>
              </a:solidFill>
              <a:latin typeface="Arial"/>
              <a:cs typeface="Arial"/>
            </a:endParaRPr>
          </a:p>
        </p:txBody>
      </p:sp>
      <p:grpSp>
        <p:nvGrpSpPr>
          <p:cNvPr id="3" name="Group 2"/>
          <p:cNvGrpSpPr/>
          <p:nvPr/>
        </p:nvGrpSpPr>
        <p:grpSpPr>
          <a:xfrm>
            <a:off x="0" y="1145092"/>
            <a:ext cx="9113746" cy="3189811"/>
            <a:chOff x="0" y="1145092"/>
            <a:chExt cx="9113746" cy="3189811"/>
          </a:xfrm>
        </p:grpSpPr>
        <p:pic>
          <p:nvPicPr>
            <p:cNvPr id="4" name="Picture 3"/>
            <p:cNvPicPr>
              <a:picLocks noChangeAspect="1"/>
            </p:cNvPicPr>
            <p:nvPr/>
          </p:nvPicPr>
          <p:blipFill>
            <a:blip r:embed="rId3"/>
            <a:stretch>
              <a:fillRect/>
            </a:stretch>
          </p:blipFill>
          <p:spPr>
            <a:xfrm>
              <a:off x="0" y="1145092"/>
              <a:ext cx="9113746" cy="3189811"/>
            </a:xfrm>
            <a:prstGeom prst="rect">
              <a:avLst/>
            </a:prstGeom>
          </p:spPr>
        </p:pic>
        <p:sp>
          <p:nvSpPr>
            <p:cNvPr id="2" name="Rectangle 1"/>
            <p:cNvSpPr/>
            <p:nvPr/>
          </p:nvSpPr>
          <p:spPr bwMode="auto">
            <a:xfrm>
              <a:off x="201432" y="1313667"/>
              <a:ext cx="2650080" cy="118446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3242308" y="1350299"/>
              <a:ext cx="2650080" cy="118446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6258757" y="1338088"/>
              <a:ext cx="2650080" cy="118446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7437323" y="1350300"/>
              <a:ext cx="1520373" cy="128727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1" name="TextBox 2"/>
          <p:cNvSpPr txBox="1">
            <a:spLocks noChangeArrowheads="1"/>
          </p:cNvSpPr>
          <p:nvPr/>
        </p:nvSpPr>
        <p:spPr bwMode="auto">
          <a:xfrm>
            <a:off x="201432" y="1325786"/>
            <a:ext cx="2696256"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smtClean="0">
                <a:solidFill>
                  <a:srgbClr val="000000"/>
                </a:solidFill>
                <a:latin typeface="Arial"/>
                <a:cs typeface="Arial"/>
              </a:rPr>
              <a:t>Why does it seem as if most of the decisions in my workplace are made by drunken lemurs?</a:t>
            </a:r>
            <a:endParaRPr lang="en-US" sz="2000" b="1" dirty="0">
              <a:solidFill>
                <a:srgbClr val="000000"/>
              </a:solidFill>
              <a:latin typeface="Arial"/>
              <a:cs typeface="Arial"/>
            </a:endParaRPr>
          </a:p>
        </p:txBody>
      </p:sp>
      <p:sp>
        <p:nvSpPr>
          <p:cNvPr id="18" name="TextBox 2"/>
          <p:cNvSpPr txBox="1">
            <a:spLocks noChangeArrowheads="1"/>
          </p:cNvSpPr>
          <p:nvPr/>
        </p:nvSpPr>
        <p:spPr bwMode="auto">
          <a:xfrm>
            <a:off x="3242308" y="1325786"/>
            <a:ext cx="2696256"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smtClean="0">
                <a:solidFill>
                  <a:srgbClr val="000000"/>
                </a:solidFill>
                <a:latin typeface="Arial"/>
                <a:cs typeface="Arial"/>
              </a:rPr>
              <a:t>Decisions are made by people who have time, not people who have talent.</a:t>
            </a:r>
            <a:endParaRPr lang="en-US" sz="2000" b="1" dirty="0">
              <a:solidFill>
                <a:srgbClr val="000000"/>
              </a:solidFill>
              <a:latin typeface="Arial"/>
              <a:cs typeface="Arial"/>
            </a:endParaRPr>
          </a:p>
        </p:txBody>
      </p:sp>
      <p:sp>
        <p:nvSpPr>
          <p:cNvPr id="19" name="TextBox 2"/>
          <p:cNvSpPr txBox="1">
            <a:spLocks noChangeArrowheads="1"/>
          </p:cNvSpPr>
          <p:nvPr/>
        </p:nvSpPr>
        <p:spPr bwMode="auto">
          <a:xfrm>
            <a:off x="6261440" y="1325786"/>
            <a:ext cx="1175883"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smtClean="0">
                <a:solidFill>
                  <a:srgbClr val="000000"/>
                </a:solidFill>
                <a:latin typeface="Arial"/>
                <a:cs typeface="Arial"/>
              </a:rPr>
              <a:t>Why are talented people so busy?</a:t>
            </a:r>
            <a:endParaRPr lang="en-US" sz="2000" b="1" dirty="0">
              <a:solidFill>
                <a:srgbClr val="000000"/>
              </a:solidFill>
              <a:latin typeface="Arial"/>
              <a:cs typeface="Arial"/>
            </a:endParaRPr>
          </a:p>
        </p:txBody>
      </p:sp>
      <p:sp>
        <p:nvSpPr>
          <p:cNvPr id="20" name="TextBox 2"/>
          <p:cNvSpPr txBox="1">
            <a:spLocks noChangeArrowheads="1"/>
          </p:cNvSpPr>
          <p:nvPr/>
        </p:nvSpPr>
        <p:spPr bwMode="auto">
          <a:xfrm>
            <a:off x="7437322" y="1325786"/>
            <a:ext cx="1520373" cy="1323439"/>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smtClean="0">
                <a:solidFill>
                  <a:srgbClr val="000000"/>
                </a:solidFill>
                <a:latin typeface="Arial"/>
                <a:cs typeface="Arial"/>
              </a:rPr>
              <a:t>They</a:t>
            </a:r>
            <a:r>
              <a:rPr lang="fr-FR" sz="1600" b="1" dirty="0" smtClean="0">
                <a:solidFill>
                  <a:srgbClr val="000000"/>
                </a:solidFill>
                <a:latin typeface="Arial"/>
                <a:cs typeface="Arial"/>
              </a:rPr>
              <a:t>'</a:t>
            </a:r>
            <a:r>
              <a:rPr lang="en-US" sz="1600" b="1" dirty="0" smtClean="0">
                <a:solidFill>
                  <a:srgbClr val="000000"/>
                </a:solidFill>
                <a:latin typeface="Arial"/>
                <a:cs typeface="Arial"/>
              </a:rPr>
              <a:t>re fixing the problems made by people who have time.</a:t>
            </a:r>
            <a:endParaRPr lang="en-US" sz="2000" b="1" dirty="0">
              <a:solidFill>
                <a:srgbClr val="000000"/>
              </a:solidFill>
              <a:latin typeface="Arial"/>
              <a:cs typeface="Arial"/>
            </a:endParaRPr>
          </a:p>
        </p:txBody>
      </p:sp>
    </p:spTree>
    <p:extLst>
      <p:ext uri="{BB962C8B-B14F-4D97-AF65-F5344CB8AC3E}">
        <p14:creationId xmlns:p14="http://schemas.microsoft.com/office/powerpoint/2010/main" val="5178979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00098"/>
                                        </p:tgtEl>
                                        <p:attrNameLst>
                                          <p:attrName>style.visibility</p:attrName>
                                        </p:attrNameLst>
                                      </p:cBhvr>
                                      <p:to>
                                        <p:strVal val="visible"/>
                                      </p:to>
                                    </p:set>
                                    <p:animEffect transition="in" filter="blinds(horizontal)">
                                      <p:cBhvr>
                                        <p:cTn id="23"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1"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Foolish leaders hurt their subordinates (10:16-</a:t>
            </a:r>
            <a:r>
              <a:rPr lang="en-US" sz="3600" b="1" dirty="0" smtClean="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5194089" y="0"/>
            <a:ext cx="3775440" cy="6656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solidFill>
                  <a:srgbClr val="D6D6F5"/>
                </a:solidFill>
                <a:effectLst>
                  <a:glow rad="127000">
                    <a:schemeClr val="tx1"/>
                  </a:glow>
                </a:effectLst>
                <a:latin typeface="Arial" charset="0"/>
                <a:ea typeface="ＭＳ Ｐゴシック" charset="0"/>
                <a:cs typeface="ＭＳ Ｐゴシック" charset="0"/>
              </a:rPr>
              <a:t>Happy</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is the land whose </a:t>
            </a:r>
            <a:r>
              <a:rPr lang="en-US" sz="3600" b="1" dirty="0">
                <a:solidFill>
                  <a:srgbClr val="CCFFCC"/>
                </a:solidFill>
                <a:effectLst>
                  <a:glow rad="127000">
                    <a:schemeClr val="tx1"/>
                  </a:glow>
                </a:effectLst>
                <a:latin typeface="Arial" charset="0"/>
                <a:ea typeface="ＭＳ Ｐゴシック" charset="0"/>
                <a:cs typeface="ＭＳ Ｐゴシック" charset="0"/>
              </a:rPr>
              <a:t>king is a noble </a:t>
            </a:r>
            <a:r>
              <a:rPr lang="en-US" sz="3600" b="1" dirty="0" smtClean="0">
                <a:solidFill>
                  <a:srgbClr val="CCFFCC"/>
                </a:solidFill>
                <a:effectLst>
                  <a:glow rad="127000">
                    <a:schemeClr val="tx1"/>
                  </a:glow>
                </a:effectLst>
                <a:latin typeface="Arial" charset="0"/>
                <a:ea typeface="ＭＳ Ｐゴシック" charset="0"/>
                <a:cs typeface="ＭＳ Ｐゴシック" charset="0"/>
              </a:rPr>
              <a:t>leade</a:t>
            </a:r>
            <a:r>
              <a:rPr lang="en-US" sz="3600" b="1" dirty="0" smtClean="0">
                <a:effectLst>
                  <a:glow rad="127000">
                    <a:schemeClr val="tx1"/>
                  </a:glow>
                </a:effectLst>
                <a:latin typeface="Arial" charset="0"/>
                <a:ea typeface="ＭＳ Ｐゴシック" charset="0"/>
                <a:cs typeface="ＭＳ Ｐゴシック" charset="0"/>
              </a:rPr>
              <a:t>r and </a:t>
            </a:r>
            <a:r>
              <a:rPr lang="en-US" sz="3600" b="1" dirty="0">
                <a:effectLst>
                  <a:glow rad="127000">
                    <a:schemeClr val="tx1"/>
                  </a:glow>
                </a:effectLst>
                <a:latin typeface="Arial" charset="0"/>
                <a:ea typeface="ＭＳ Ｐゴシック" charset="0"/>
                <a:cs typeface="ＭＳ Ｐゴシック" charset="0"/>
              </a:rPr>
              <a:t>whose leaders </a:t>
            </a:r>
            <a:r>
              <a:rPr lang="en-US" sz="3600" b="1" dirty="0">
                <a:solidFill>
                  <a:srgbClr val="FFFF00"/>
                </a:solidFill>
                <a:effectLst>
                  <a:glow rad="127000">
                    <a:schemeClr val="tx1"/>
                  </a:glow>
                </a:effectLst>
                <a:latin typeface="Arial" charset="0"/>
                <a:ea typeface="ＭＳ Ｐゴシック" charset="0"/>
                <a:cs typeface="ＭＳ Ｐゴシック" charset="0"/>
              </a:rPr>
              <a:t>feast at the proper time</a:t>
            </a:r>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to </a:t>
            </a:r>
            <a:r>
              <a:rPr lang="en-US" sz="3600" b="1" dirty="0">
                <a:effectLst>
                  <a:glow rad="127000">
                    <a:schemeClr val="tx1"/>
                  </a:glow>
                </a:effectLst>
                <a:latin typeface="Arial" charset="0"/>
                <a:ea typeface="ＭＳ Ｐゴシック" charset="0"/>
                <a:cs typeface="ＭＳ Ｐゴシック" charset="0"/>
              </a:rPr>
              <a:t>gain strength for their work, not to get </a:t>
            </a:r>
            <a:r>
              <a:rPr lang="en-US" sz="3600" b="1" dirty="0" smtClean="0">
                <a:effectLst>
                  <a:glow rad="127000">
                    <a:schemeClr val="tx1"/>
                  </a:glow>
                </a:effectLst>
                <a:latin typeface="Arial" charset="0"/>
                <a:ea typeface="ＭＳ Ｐゴシック" charset="0"/>
                <a:cs typeface="ＭＳ Ｐゴシック" charset="0"/>
              </a:rPr>
              <a:t>drunk"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(10:17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6366" y="0"/>
            <a:ext cx="3782342" cy="4805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"What </a:t>
            </a:r>
            <a:r>
              <a:rPr lang="en-US" sz="3600" b="1" dirty="0" smtClean="0">
                <a:solidFill>
                  <a:schemeClr val="accent2">
                    <a:lumMod val="20000"/>
                    <a:lumOff val="80000"/>
                  </a:schemeClr>
                </a:solidFill>
                <a:effectLst>
                  <a:glow rad="127000">
                    <a:schemeClr val="tx1"/>
                  </a:glow>
                </a:effectLst>
                <a:latin typeface="Arial" charset="0"/>
                <a:ea typeface="ＭＳ Ｐゴシック" charset="0"/>
                <a:cs typeface="ＭＳ Ｐゴシック" charset="0"/>
              </a:rPr>
              <a:t>sorrow </a:t>
            </a:r>
            <a:r>
              <a:rPr lang="en-US" sz="3600" b="1" dirty="0" smtClean="0">
                <a:effectLst>
                  <a:glow rad="127000">
                    <a:schemeClr val="tx1"/>
                  </a:glow>
                </a:effectLst>
                <a:latin typeface="Arial" charset="0"/>
                <a:ea typeface="ＭＳ Ｐゴシック" charset="0"/>
                <a:cs typeface="ＭＳ Ｐゴシック" charset="0"/>
              </a:rPr>
              <a:t>for the land </a:t>
            </a:r>
            <a:r>
              <a:rPr lang="en-US" sz="3600" b="1" dirty="0" smtClean="0">
                <a:solidFill>
                  <a:srgbClr val="CCFFCC"/>
                </a:solidFill>
                <a:effectLst>
                  <a:glow rad="127000">
                    <a:schemeClr val="tx1"/>
                  </a:glow>
                </a:effectLst>
                <a:latin typeface="Arial" charset="0"/>
                <a:ea typeface="ＭＳ Ｐゴシック" charset="0"/>
                <a:cs typeface="ＭＳ Ｐゴシック" charset="0"/>
              </a:rPr>
              <a:t>ruled by a servant</a:t>
            </a:r>
            <a:r>
              <a:rPr lang="en-US" sz="3600" b="1" dirty="0" smtClean="0">
                <a:effectLst>
                  <a:glow rad="127000">
                    <a:schemeClr val="tx1"/>
                  </a:glow>
                </a:effectLst>
                <a:latin typeface="Arial" charset="0"/>
                <a:ea typeface="ＭＳ Ｐゴシック" charset="0"/>
                <a:cs typeface="ＭＳ Ｐゴシック" charset="0"/>
              </a:rPr>
              <a:t>, the land whose leaders </a:t>
            </a:r>
            <a:r>
              <a:rPr lang="en-US" sz="3600" b="1" dirty="0" smtClean="0">
                <a:solidFill>
                  <a:srgbClr val="FFFF00"/>
                </a:solidFill>
                <a:effectLst>
                  <a:glow rad="127000">
                    <a:schemeClr val="tx1"/>
                  </a:glow>
                </a:effectLst>
                <a:latin typeface="Arial" charset="0"/>
                <a:ea typeface="ＭＳ Ｐゴシック" charset="0"/>
                <a:cs typeface="ＭＳ Ｐゴシック" charset="0"/>
              </a:rPr>
              <a:t>feast in the morning</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(10:16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2780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nkingroo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2732"/>
            <a:ext cx="9144001" cy="687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Foolish leaders hurt their subordinates (10:16-</a:t>
            </a:r>
            <a:r>
              <a:rPr lang="en-US" sz="3600" b="1" dirty="0" smtClean="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0"/>
            <a:ext cx="9144000" cy="1407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"Laziness </a:t>
            </a:r>
            <a:r>
              <a:rPr lang="en-US" sz="3600" b="1" dirty="0">
                <a:effectLst>
                  <a:glow rad="127000">
                    <a:schemeClr val="tx1"/>
                  </a:glow>
                </a:effectLst>
                <a:latin typeface="Arial" charset="0"/>
                <a:ea typeface="ＭＳ Ｐゴシック" charset="0"/>
                <a:cs typeface="ＭＳ Ｐゴシック" charset="0"/>
              </a:rPr>
              <a:t>leads to a sagging roof; </a:t>
            </a:r>
          </a:p>
          <a:p>
            <a:pPr>
              <a:defRPr/>
            </a:pPr>
            <a:r>
              <a:rPr lang="en-US" sz="3600" b="1" dirty="0" smtClean="0">
                <a:effectLst>
                  <a:glow rad="127000">
                    <a:schemeClr val="tx1"/>
                  </a:glow>
                </a:effectLst>
                <a:latin typeface="Arial" charset="0"/>
                <a:ea typeface="ＭＳ Ｐゴシック" charset="0"/>
                <a:cs typeface="ＭＳ Ｐゴシック" charset="0"/>
              </a:rPr>
              <a:t>idleness </a:t>
            </a:r>
            <a:r>
              <a:rPr lang="en-US" sz="3600" b="1" dirty="0">
                <a:effectLst>
                  <a:glow rad="127000">
                    <a:schemeClr val="tx1"/>
                  </a:glow>
                </a:effectLst>
                <a:latin typeface="Arial" charset="0"/>
                <a:ea typeface="ＭＳ Ｐゴシック" charset="0"/>
                <a:cs typeface="ＭＳ Ｐゴシック" charset="0"/>
              </a:rPr>
              <a:t>leads to a leaky </a:t>
            </a:r>
            <a:r>
              <a:rPr lang="en-US" sz="3600" b="1" dirty="0" smtClean="0">
                <a:effectLst>
                  <a:glow rad="127000">
                    <a:schemeClr val="tx1"/>
                  </a:glow>
                </a:effectLst>
                <a:latin typeface="Arial" charset="0"/>
                <a:ea typeface="ＭＳ Ｐゴシック" charset="0"/>
                <a:cs typeface="ＭＳ Ｐゴシック" charset="0"/>
              </a:rPr>
              <a:t>house"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(10:18 NLT).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93197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Fools never clean up their own messes.</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85182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710"/>
            <a:ext cx="9144000" cy="68807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Foolish leaders hurt their subordinates (10:16-</a:t>
            </a:r>
            <a:r>
              <a:rPr lang="en-US" sz="3600" b="1" dirty="0" smtClean="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80094"/>
            <a:ext cx="9144000" cy="12700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"A </a:t>
            </a:r>
            <a:r>
              <a:rPr lang="en-US" sz="3200" b="1" dirty="0">
                <a:effectLst>
                  <a:glow rad="127000">
                    <a:schemeClr val="tx1"/>
                  </a:glow>
                </a:effectLst>
                <a:latin typeface="Arial" charset="0"/>
                <a:ea typeface="ＭＳ Ｐゴシック" charset="0"/>
                <a:cs typeface="ＭＳ Ｐゴシック" charset="0"/>
              </a:rPr>
              <a:t>party gives laughter, </a:t>
            </a:r>
            <a:r>
              <a:rPr lang="en-US" sz="3200" b="1" dirty="0" smtClean="0">
                <a:effectLst>
                  <a:glow rad="127000">
                    <a:schemeClr val="tx1"/>
                  </a:glow>
                </a:effectLst>
                <a:latin typeface="Arial" charset="0"/>
                <a:ea typeface="ＭＳ Ｐゴシック" charset="0"/>
                <a:cs typeface="ＭＳ Ｐゴシック" charset="0"/>
              </a:rPr>
              <a:t>wine </a:t>
            </a:r>
            <a:r>
              <a:rPr lang="en-US" sz="3200" b="1" dirty="0">
                <a:effectLst>
                  <a:glow rad="127000">
                    <a:schemeClr val="tx1"/>
                  </a:glow>
                </a:effectLst>
                <a:latin typeface="Arial" charset="0"/>
                <a:ea typeface="ＭＳ Ｐゴシック" charset="0"/>
                <a:cs typeface="ＭＳ Ｐゴシック" charset="0"/>
              </a:rPr>
              <a:t>gives happiness, </a:t>
            </a:r>
            <a:r>
              <a:rPr lang="en-US" sz="3200" b="1" dirty="0" smtClean="0">
                <a:effectLst>
                  <a:glow rad="127000">
                    <a:schemeClr val="tx1"/>
                  </a:glow>
                </a:effectLst>
                <a:latin typeface="Arial" charset="0"/>
                <a:ea typeface="ＭＳ Ｐゴシック" charset="0"/>
                <a:cs typeface="ＭＳ Ｐゴシック" charset="0"/>
              </a:rPr>
              <a:t>and </a:t>
            </a:r>
            <a:r>
              <a:rPr lang="en-US" sz="3200" b="1" dirty="0">
                <a:effectLst>
                  <a:glow rad="127000">
                    <a:schemeClr val="tx1"/>
                  </a:glow>
                </a:effectLst>
                <a:latin typeface="Arial" charset="0"/>
                <a:ea typeface="ＭＳ Ｐゴシック" charset="0"/>
                <a:cs typeface="ＭＳ Ｐゴシック" charset="0"/>
              </a:rPr>
              <a:t>money gives everything</a:t>
            </a:r>
            <a:r>
              <a:rPr lang="en-US" sz="3200" b="1" dirty="0" smtClean="0">
                <a:effectLst>
                  <a:glow rad="127000">
                    <a:schemeClr val="tx1"/>
                  </a:glow>
                </a:effectLst>
                <a:latin typeface="Arial" charset="0"/>
                <a:ea typeface="ＭＳ Ｐゴシック" charset="0"/>
                <a:cs typeface="ＭＳ Ｐゴシック" charset="0"/>
              </a:rPr>
              <a:t>!" (10:19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7130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urt Cobain of the Seattle band Nirvana performing in Seattl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45329"/>
            <a:ext cx="9036496" cy="68126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91678"/>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Being a rock star shortens your life by 20 years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402483"/>
            <a:ext cx="9036496" cy="14916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Kurt Cobain of the Seattle band Nirvana performing in Seattle</a:t>
            </a:r>
          </a:p>
        </p:txBody>
      </p:sp>
    </p:spTree>
    <p:extLst>
      <p:ext uri="{BB962C8B-B14F-4D97-AF65-F5344CB8AC3E}">
        <p14:creationId xmlns:p14="http://schemas.microsoft.com/office/powerpoint/2010/main" val="3924361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75178"/>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Fools sometimes get to the top</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143000"/>
            <a:ext cx="9144000" cy="4560570"/>
          </a:xfrm>
          <a:prstGeom prst="rect">
            <a:avLst/>
          </a:prstGeom>
        </p:spPr>
      </p:pic>
    </p:spTree>
    <p:extLst>
      <p:ext uri="{BB962C8B-B14F-4D97-AF65-F5344CB8AC3E}">
        <p14:creationId xmlns:p14="http://schemas.microsoft.com/office/powerpoint/2010/main" val="4122230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3"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effectLst>
                  <a:glow rad="127000">
                    <a:schemeClr val="tx1"/>
                  </a:glow>
                </a:effectLst>
                <a:latin typeface="Arial" charset="0"/>
                <a:ea typeface="ＭＳ Ｐゴシック" charset="0"/>
                <a:cs typeface="ＭＳ Ｐゴシック" charset="0"/>
              </a:rPr>
              <a:t>You know he </a:t>
            </a:r>
            <a:r>
              <a:rPr lang="en-US" sz="2000" b="1" dirty="0" err="1" smtClean="0">
                <a:effectLst>
                  <a:glow rad="127000">
                    <a:schemeClr val="tx1"/>
                  </a:glow>
                </a:effectLst>
                <a:latin typeface="Arial" charset="0"/>
                <a:ea typeface="ＭＳ Ｐゴシック" charset="0"/>
                <a:cs typeface="ＭＳ Ｐゴシック" charset="0"/>
              </a:rPr>
              <a:t>didn</a:t>
            </a:r>
            <a:r>
              <a:rPr lang="fr-FR" sz="2000" b="1" dirty="0" smtClean="0">
                <a:effectLst>
                  <a:glow rad="127000">
                    <a:schemeClr val="tx1"/>
                  </a:glow>
                </a:effectLst>
                <a:latin typeface="Arial" charset="0"/>
                <a:ea typeface="ＭＳ Ｐゴシック" charset="0"/>
                <a:cs typeface="ＭＳ Ｐゴシック" charset="0"/>
              </a:rPr>
              <a:t>'</a:t>
            </a:r>
            <a:r>
              <a:rPr lang="en-US" sz="2000" b="1" dirty="0" smtClean="0">
                <a:effectLst>
                  <a:glow rad="127000">
                    <a:schemeClr val="tx1"/>
                  </a:glow>
                </a:effectLst>
                <a:latin typeface="Arial" charset="0"/>
                <a:ea typeface="ＭＳ Ｐゴシック" charset="0"/>
                <a:cs typeface="ＭＳ Ｐゴシック" charset="0"/>
              </a:rPr>
              <a:t>t get there by himself, </a:t>
            </a:r>
            <a:r>
              <a:rPr lang="en-US" sz="2000" b="1" dirty="0" err="1" smtClean="0">
                <a:effectLst>
                  <a:glow rad="127000">
                    <a:schemeClr val="tx1"/>
                  </a:glow>
                </a:effectLst>
                <a:latin typeface="Arial" charset="0"/>
                <a:ea typeface="ＭＳ Ｐゴシック" charset="0"/>
                <a:cs typeface="ＭＳ Ｐゴシック" charset="0"/>
              </a:rPr>
              <a:t>doesn</a:t>
            </a:r>
            <a:r>
              <a:rPr lang="fr-FR" sz="2000" b="1" dirty="0" smtClean="0">
                <a:effectLst>
                  <a:glow rad="127000">
                    <a:schemeClr val="tx1"/>
                  </a:glow>
                </a:effectLst>
                <a:latin typeface="Arial" charset="0"/>
                <a:ea typeface="ＭＳ Ｐゴシック" charset="0"/>
                <a:cs typeface="ＭＳ Ｐゴシック" charset="0"/>
              </a:rPr>
              <a:t>'</a:t>
            </a:r>
            <a:r>
              <a:rPr lang="en-US" sz="2000" b="1" dirty="0" smtClean="0">
                <a:effectLst>
                  <a:glow rad="127000">
                    <a:schemeClr val="tx1"/>
                  </a:glow>
                </a:effectLst>
                <a:latin typeface="Arial" charset="0"/>
                <a:ea typeface="ＭＳ Ｐゴシック" charset="0"/>
                <a:cs typeface="ＭＳ Ｐゴシック" charset="0"/>
              </a:rPr>
              <a:t>t belong up there, and </a:t>
            </a:r>
            <a:r>
              <a:rPr lang="en-US" sz="2000" b="1" dirty="0" err="1" smtClean="0">
                <a:effectLst>
                  <a:glow rad="127000">
                    <a:schemeClr val="tx1"/>
                  </a:glow>
                </a:effectLst>
                <a:latin typeface="Arial" charset="0"/>
                <a:ea typeface="ＭＳ Ｐゴシック" charset="0"/>
                <a:cs typeface="ＭＳ Ｐゴシック" charset="0"/>
              </a:rPr>
              <a:t>doesn</a:t>
            </a:r>
            <a:r>
              <a:rPr lang="fr-FR" sz="2000" b="1" dirty="0" smtClean="0">
                <a:effectLst>
                  <a:glow rad="127000">
                    <a:schemeClr val="tx1"/>
                  </a:glow>
                </a:effectLst>
                <a:latin typeface="Arial" charset="0"/>
                <a:ea typeface="ＭＳ Ｐゴシック" charset="0"/>
                <a:cs typeface="ＭＳ Ｐゴシック" charset="0"/>
              </a:rPr>
              <a:t>'</a:t>
            </a:r>
            <a:r>
              <a:rPr lang="en-US" sz="2000" b="1" dirty="0" smtClean="0">
                <a:effectLst>
                  <a:glow rad="127000">
                    <a:schemeClr val="tx1"/>
                  </a:glow>
                </a:effectLst>
                <a:latin typeface="Arial" charset="0"/>
                <a:ea typeface="ＭＳ Ｐゴシック" charset="0"/>
                <a:cs typeface="ＭＳ Ｐゴシック" charset="0"/>
              </a:rPr>
              <a:t>t know what to do while he is up there. Everyone wonders why anyone put him up there in the first place.</a:t>
            </a:r>
            <a:endParaRPr lang="en-US" sz="20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The Post Turtle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7119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Description</a:t>
            </a:r>
            <a:r>
              <a:rPr lang="en-US" sz="4800" b="1" dirty="0">
                <a:effectLst>
                  <a:glow rad="127000">
                    <a:schemeClr val="tx1"/>
                  </a:glow>
                </a:effectLst>
                <a:latin typeface="Arial" charset="0"/>
                <a:ea typeface="ＭＳ Ｐゴシック" charset="0"/>
                <a:cs typeface="ＭＳ Ｐゴシック" charset="0"/>
              </a:rPr>
              <a:t>: The speech and actions of a fool are destructive (10:12-19)</a:t>
            </a:r>
            <a:r>
              <a:rPr lang="en-US" sz="4800" b="1" dirty="0" smtClean="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21775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8373" y="-407513"/>
            <a:ext cx="8845627" cy="7076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We</a:t>
            </a:r>
            <a:r>
              <a:rPr lang="fr-FR"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ve</a:t>
            </a:r>
            <a:r>
              <a:rPr lang="en-US" sz="4800" b="1" dirty="0" smtClean="0">
                <a:effectLst>
                  <a:glow rad="127000">
                    <a:schemeClr val="tx1"/>
                  </a:glow>
                </a:effectLst>
                <a:latin typeface="Arial" charset="0"/>
                <a:ea typeface="ＭＳ Ｐゴシック" charset="0"/>
                <a:cs typeface="ＭＳ Ｐゴシック" charset="0"/>
              </a:rPr>
              <a:t> all been one.</a:t>
            </a:r>
            <a:endParaRPr lang="en-US" sz="4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7200" b="1" dirty="0" smtClean="0">
                <a:effectLst>
                  <a:glow rad="127000">
                    <a:schemeClr val="tx1"/>
                  </a:glow>
                </a:effectLst>
                <a:latin typeface="Times New Roman"/>
                <a:ea typeface="ＭＳ Ｐゴシック" charset="0"/>
                <a:cs typeface="Times New Roman"/>
              </a:rPr>
              <a:t>FOOLS</a:t>
            </a:r>
            <a:endParaRPr lang="en-US" sz="72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905840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990842"/>
            <a:ext cx="9144000" cy="2749683"/>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Warning</a:t>
            </a:r>
            <a:r>
              <a:rPr lang="en-US" sz="4800" b="1" dirty="0">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Don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even privately criticize foolish authorities because they may find out (10:20). </a:t>
            </a:r>
          </a:p>
        </p:txBody>
      </p:sp>
    </p:spTree>
    <p:extLst>
      <p:ext uri="{BB962C8B-B14F-4D97-AF65-F5344CB8AC3E}">
        <p14:creationId xmlns:p14="http://schemas.microsoft.com/office/powerpoint/2010/main" val="15083606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290400" cy="68541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6632"/>
            <a:ext cx="3249165" cy="6680353"/>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"Never </a:t>
            </a:r>
            <a:r>
              <a:rPr lang="en-US" sz="3600" b="1" dirty="0">
                <a:effectLst>
                  <a:glow rad="127000">
                    <a:schemeClr val="tx1"/>
                  </a:glow>
                </a:effectLst>
                <a:latin typeface="Arial" charset="0"/>
                <a:ea typeface="ＭＳ Ｐゴシック" charset="0"/>
                <a:cs typeface="ＭＳ Ｐゴシック" charset="0"/>
              </a:rPr>
              <a:t>make light of the king, even in your thoughts.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And 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make fun of the powerful, even in your own </a:t>
            </a:r>
            <a:r>
              <a:rPr lang="en-US" sz="3600" b="1" dirty="0" smtClean="0">
                <a:effectLst>
                  <a:glow rad="127000">
                    <a:schemeClr val="tx1"/>
                  </a:glow>
                </a:effectLst>
                <a:latin typeface="Arial" charset="0"/>
                <a:ea typeface="ＭＳ Ｐゴシック" charset="0"/>
                <a:cs typeface="ＭＳ Ｐゴシック" charset="0"/>
              </a:rPr>
              <a:t>bedroom"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(10:20a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5544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0474" y="36008"/>
            <a:ext cx="3661032" cy="4277325"/>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a little bird might deliver your message </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tell them what you </a:t>
            </a:r>
            <a:r>
              <a:rPr lang="en-US" sz="3600" b="1" dirty="0" smtClean="0">
                <a:effectLst>
                  <a:glow rad="127000">
                    <a:schemeClr val="tx1"/>
                  </a:glow>
                </a:effectLst>
                <a:latin typeface="Arial" charset="0"/>
                <a:ea typeface="ＭＳ Ｐゴシック" charset="0"/>
                <a:cs typeface="ＭＳ Ｐゴシック" charset="0"/>
              </a:rPr>
              <a:t>said"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(10:20b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832643" y="-15764"/>
            <a:ext cx="5311357" cy="531135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32711"/>
            <a:ext cx="3901862" cy="2597359"/>
          </a:xfrm>
          <a:prstGeom prst="rect">
            <a:avLst/>
          </a:prstGeom>
        </p:spPr>
      </p:pic>
    </p:spTree>
    <p:extLst>
      <p:ext uri="{BB962C8B-B14F-4D97-AF65-F5344CB8AC3E}">
        <p14:creationId xmlns:p14="http://schemas.microsoft.com/office/powerpoint/2010/main" val="3641760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20840" cy="6858000"/>
          </a:xfrm>
          <a:prstGeom prst="rect">
            <a:avLst/>
          </a:prstGeom>
        </p:spPr>
      </p:pic>
      <p:sp>
        <p:nvSpPr>
          <p:cNvPr id="900098" name="Rectangle 2"/>
          <p:cNvSpPr>
            <a:spLocks noGrp="1" noChangeArrowheads="1"/>
          </p:cNvSpPr>
          <p:nvPr>
            <p:ph type="ctrTitle"/>
          </p:nvPr>
        </p:nvSpPr>
        <p:spPr>
          <a:xfrm>
            <a:off x="0" y="4172244"/>
            <a:ext cx="9144000" cy="256828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should we deal with a </a:t>
            </a:r>
            <a:r>
              <a:rPr lang="en-US" sz="5400" b="1" dirty="0" smtClean="0">
                <a:solidFill>
                  <a:srgbClr val="FFFF00"/>
                </a:solidFill>
                <a:effectLst>
                  <a:glow rad="127000">
                    <a:schemeClr val="tx1"/>
                  </a:glow>
                </a:effectLst>
                <a:latin typeface="Arial" charset="0"/>
                <a:ea typeface="ＭＳ Ｐゴシック" charset="0"/>
                <a:cs typeface="ＭＳ Ｐゴシック" charset="0"/>
              </a:rPr>
              <a:t>fool</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089001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8775"/>
            <a:ext cx="9144000" cy="13716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solidFill>
                  <a:srgbClr val="FFFF00"/>
                </a:solidFill>
                <a:effectLst>
                  <a:glow rad="127000">
                    <a:schemeClr val="tx1"/>
                  </a:glow>
                </a:effectLst>
                <a:latin typeface="Arial" charset="0"/>
                <a:ea typeface="ＭＳ Ｐゴシック" charset="0"/>
                <a:cs typeface="ＭＳ Ｐゴシック" charset="0"/>
              </a:rPr>
              <a:t>criticize</a:t>
            </a:r>
            <a:r>
              <a:rPr lang="en-US" b="1" dirty="0">
                <a:effectLst>
                  <a:glow rad="127000">
                    <a:schemeClr val="tx1"/>
                  </a:glow>
                </a:effectLst>
                <a:latin typeface="Arial" charset="0"/>
                <a:ea typeface="ＭＳ Ｐゴシック" charset="0"/>
                <a:cs typeface="ＭＳ Ｐゴシック" charset="0"/>
              </a:rPr>
              <a:t> your foolish leader (Main Idea) </a:t>
            </a:r>
          </a:p>
        </p:txBody>
      </p:sp>
      <p:pic>
        <p:nvPicPr>
          <p:cNvPr id="2" name="Picture 1"/>
          <p:cNvPicPr>
            <a:picLocks noChangeAspect="1"/>
          </p:cNvPicPr>
          <p:nvPr/>
        </p:nvPicPr>
        <p:blipFill>
          <a:blip r:embed="rId3"/>
          <a:stretch>
            <a:fillRect/>
          </a:stretch>
        </p:blipFill>
        <p:spPr>
          <a:xfrm>
            <a:off x="0" y="-31750"/>
            <a:ext cx="9144000" cy="5486400"/>
          </a:xfrm>
          <a:prstGeom prst="rect">
            <a:avLst/>
          </a:prstGeom>
        </p:spPr>
      </p:pic>
    </p:spTree>
    <p:extLst>
      <p:ext uri="{BB962C8B-B14F-4D97-AF65-F5344CB8AC3E}">
        <p14:creationId xmlns:p14="http://schemas.microsoft.com/office/powerpoint/2010/main" val="7380598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Description</a:t>
            </a:r>
            <a:r>
              <a:rPr lang="en-US" sz="4800" b="1" dirty="0">
                <a:effectLst>
                  <a:glow rad="127000">
                    <a:schemeClr val="tx1"/>
                  </a:glow>
                </a:effectLst>
                <a:latin typeface="Arial" charset="0"/>
                <a:ea typeface="ＭＳ Ｐゴシック" charset="0"/>
                <a:cs typeface="ＭＳ Ｐゴシック" charset="0"/>
              </a:rPr>
              <a:t>: The speech and actions of a fool are destructive (10:12-19)</a:t>
            </a:r>
            <a:r>
              <a:rPr lang="en-US" sz="4800" b="1" dirty="0" smtClean="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9601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990842"/>
            <a:ext cx="9144000" cy="2749683"/>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Warning</a:t>
            </a:r>
            <a:r>
              <a:rPr lang="en-US" sz="4800" b="1" dirty="0">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Don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even privately criticize foolish authorities because they may find out (10:20). </a:t>
            </a:r>
          </a:p>
        </p:txBody>
      </p:sp>
    </p:spTree>
    <p:extLst>
      <p:ext uri="{BB962C8B-B14F-4D97-AF65-F5344CB8AC3E}">
        <p14:creationId xmlns:p14="http://schemas.microsoft.com/office/powerpoint/2010/main" val="32519404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5265"/>
            <a:ext cx="9144000" cy="4069080"/>
          </a:xfrm>
          <a:prstGeom prst="rect">
            <a:avLst/>
          </a:prstGeom>
        </p:spPr>
      </p:pic>
      <p:sp>
        <p:nvSpPr>
          <p:cNvPr id="900098" name="Rectangle 2"/>
          <p:cNvSpPr>
            <a:spLocks noGrp="1" noChangeArrowheads="1"/>
          </p:cNvSpPr>
          <p:nvPr>
            <p:ph type="ctrTitle"/>
          </p:nvPr>
        </p:nvSpPr>
        <p:spPr>
          <a:xfrm>
            <a:off x="0" y="4284346"/>
            <a:ext cx="9144000" cy="245618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Have you criticized </a:t>
            </a:r>
            <a:r>
              <a:rPr lang="en-US" b="1" dirty="0" smtClean="0">
                <a:effectLst>
                  <a:glow rad="127000">
                    <a:schemeClr val="tx1"/>
                  </a:glow>
                </a:effectLst>
                <a:latin typeface="Arial" charset="0"/>
                <a:ea typeface="ＭＳ Ｐゴシック" charset="0"/>
                <a:cs typeface="ＭＳ Ｐゴシック" charset="0"/>
              </a:rPr>
              <a:t>a superior?</a:t>
            </a:r>
            <a:r>
              <a:rPr lang="en-US" b="1" dirty="0">
                <a:effectLst>
                  <a:glow rad="127000">
                    <a:schemeClr val="tx1"/>
                  </a:glow>
                </a:effectLst>
                <a:latin typeface="Arial" charset="0"/>
                <a:ea typeface="ＭＳ Ｐゴシック" charset="0"/>
                <a:cs typeface="ＭＳ Ｐゴシック" charset="0"/>
              </a:rPr>
              <a:t/>
            </a:r>
            <a:br>
              <a:rPr lang="en-US" b="1" dirty="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"It </a:t>
            </a:r>
            <a:r>
              <a:rPr lang="en-US" b="1" dirty="0">
                <a:effectLst>
                  <a:glow rad="127000">
                    <a:schemeClr val="tx1"/>
                  </a:glow>
                </a:effectLst>
                <a:latin typeface="Arial" charset="0"/>
                <a:ea typeface="ＭＳ Ｐゴシック" charset="0"/>
                <a:cs typeface="ＭＳ Ｐゴシック" charset="0"/>
              </a:rPr>
              <a:t>takes little size to criticize</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678360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I hate my boss!"</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9922793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40893" y="0"/>
            <a:ext cx="8303107" cy="7331478"/>
            <a:chOff x="840893" y="0"/>
            <a:chExt cx="8303107" cy="7331478"/>
          </a:xfrm>
        </p:grpSpPr>
        <p:pic>
          <p:nvPicPr>
            <p:cNvPr id="2" name="Picture 1"/>
            <p:cNvPicPr>
              <a:picLocks noChangeAspect="1"/>
            </p:cNvPicPr>
            <p:nvPr/>
          </p:nvPicPr>
          <p:blipFill>
            <a:blip r:embed="rId3"/>
            <a:stretch>
              <a:fillRect/>
            </a:stretch>
          </p:blipFill>
          <p:spPr>
            <a:xfrm>
              <a:off x="1020479" y="0"/>
              <a:ext cx="8123521" cy="7331478"/>
            </a:xfrm>
            <a:prstGeom prst="rect">
              <a:avLst/>
            </a:prstGeom>
          </p:spPr>
        </p:pic>
        <p:sp>
          <p:nvSpPr>
            <p:cNvPr id="4" name="Rectangle 3"/>
            <p:cNvSpPr/>
            <p:nvPr/>
          </p:nvSpPr>
          <p:spPr bwMode="auto">
            <a:xfrm>
              <a:off x="2036449" y="297490"/>
              <a:ext cx="2391112" cy="90391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p:cNvSpPr/>
            <p:nvPr/>
          </p:nvSpPr>
          <p:spPr bwMode="auto">
            <a:xfrm>
              <a:off x="1020479" y="102978"/>
              <a:ext cx="2391112" cy="90391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840893" y="1006890"/>
              <a:ext cx="2391112" cy="90391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1264" y="326755"/>
            <a:ext cx="3507426" cy="2470577"/>
          </a:xfrm>
          <a:no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Keep your cool</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58784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79400"/>
            <a:ext cx="9144000" cy="6578600"/>
          </a:xfrm>
          <a:prstGeom prst="rect">
            <a:avLst/>
          </a:prstGeom>
        </p:spPr>
      </p:pic>
      <p:sp>
        <p:nvSpPr>
          <p:cNvPr id="900098" name="Rectangle 2"/>
          <p:cNvSpPr>
            <a:spLocks noGrp="1" noChangeArrowheads="1"/>
          </p:cNvSpPr>
          <p:nvPr>
            <p:ph type="ctrTitle"/>
          </p:nvPr>
        </p:nvSpPr>
        <p:spPr>
          <a:xfrm>
            <a:off x="1" y="0"/>
            <a:ext cx="4535464" cy="5825017"/>
          </a:xfrm>
          <a:solidFill>
            <a:srgbClr val="000000"/>
          </a:solidFill>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"It</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easier to fool people than to convince them that they have been fooled."</a:t>
            </a:r>
            <a:br>
              <a:rPr lang="en-US" b="1" dirty="0" smtClean="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
            </a:r>
            <a:br>
              <a:rPr lang="en-US" b="1" dirty="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—Mark Twain</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63650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79400" y="-22884"/>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What did your words do today?</a:t>
            </a:r>
            <a:endParaRPr lang="en-US" sz="28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54459"/>
            <a:ext cx="9144000" cy="949731"/>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Words can hurt or heal.</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967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44000" cy="3109989"/>
          </a:xfrm>
          <a:effectLst>
            <a:outerShdw blurRad="63500" dist="35921" dir="2700000" algn="ctr" rotWithShape="0">
              <a:schemeClr val="tx2">
                <a:alpha val="74998"/>
              </a:schemeClr>
            </a:outerShdw>
          </a:effectLst>
          <a:extLst/>
        </p:spPr>
        <p:txBody>
          <a:bodyPr anchor="ctr"/>
          <a:lstStyle/>
          <a:p>
            <a:pPr>
              <a:defRPr/>
            </a:pPr>
            <a:r>
              <a:rPr lang="en-US" sz="6000" b="1" dirty="0" smtClean="0">
                <a:effectLst>
                  <a:glow rad="127000">
                    <a:schemeClr val="tx1"/>
                  </a:glow>
                </a:effectLst>
                <a:latin typeface="Arial" charset="0"/>
                <a:ea typeface="ＭＳ Ｐゴシック" charset="0"/>
                <a:cs typeface="ＭＳ Ｐゴシック" charset="0"/>
              </a:rPr>
              <a:t>Hurtful words wound</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33569"/>
            <a:ext cx="9144000" cy="3224431"/>
          </a:xfrm>
          <a:prstGeom prst="rect">
            <a:avLst/>
          </a:prstGeom>
        </p:spPr>
      </p:pic>
    </p:spTree>
    <p:extLst>
      <p:ext uri="{BB962C8B-B14F-4D97-AF65-F5344CB8AC3E}">
        <p14:creationId xmlns:p14="http://schemas.microsoft.com/office/powerpoint/2010/main" val="3282865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769"/>
            <a:ext cx="5228411" cy="6947822"/>
          </a:xfrm>
          <a:prstGeom prst="rect">
            <a:avLst/>
          </a:prstGeom>
        </p:spPr>
      </p:pic>
      <p:sp>
        <p:nvSpPr>
          <p:cNvPr id="900098" name="Rectangle 2"/>
          <p:cNvSpPr>
            <a:spLocks noGrp="1" noChangeArrowheads="1"/>
          </p:cNvSpPr>
          <p:nvPr>
            <p:ph type="ctrTitle"/>
          </p:nvPr>
        </p:nvSpPr>
        <p:spPr>
          <a:xfrm>
            <a:off x="5228410" y="0"/>
            <a:ext cx="3915589" cy="6858000"/>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Wise Words </a:t>
            </a:r>
            <a:r>
              <a:rPr lang="en-US" sz="6600" b="1" dirty="0">
                <a:effectLst>
                  <a:glow rad="127000">
                    <a:schemeClr val="tx1"/>
                  </a:glow>
                </a:effectLst>
                <a:latin typeface="Arial" charset="0"/>
                <a:ea typeface="ＭＳ Ｐゴシック" charset="0"/>
                <a:cs typeface="ＭＳ Ｐゴシック" charset="0"/>
              </a:rPr>
              <a:t>H</a:t>
            </a:r>
            <a:r>
              <a:rPr lang="en-US" sz="6600" b="1" dirty="0" smtClean="0">
                <a:effectLst>
                  <a:glow rad="127000">
                    <a:schemeClr val="tx1"/>
                  </a:glow>
                </a:effectLst>
                <a:latin typeface="Arial" charset="0"/>
                <a:ea typeface="ＭＳ Ｐゴシック" charset="0"/>
                <a:cs typeface="ＭＳ Ｐゴシック" charset="0"/>
              </a:rPr>
              <a:t>eal</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659534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665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318"/>
            <a:ext cx="9204474" cy="6101843"/>
          </a:xfrm>
          <a:prstGeom prst="rect">
            <a:avLst/>
          </a:prstGeom>
        </p:spPr>
      </p:pic>
      <p:sp>
        <p:nvSpPr>
          <p:cNvPr id="900098" name="Rectangle 2"/>
          <p:cNvSpPr>
            <a:spLocks noGrp="1" noChangeArrowheads="1"/>
          </p:cNvSpPr>
          <p:nvPr>
            <p:ph type="ctrTitle"/>
          </p:nvPr>
        </p:nvSpPr>
        <p:spPr>
          <a:xfrm>
            <a:off x="60474" y="-114709"/>
            <a:ext cx="6994693" cy="1370594"/>
          </a:xfrm>
          <a:effectLst>
            <a:outerShdw blurRad="63500" dist="35921" dir="2700000" algn="ctr" rotWithShape="0">
              <a:schemeClr val="tx2">
                <a:alpha val="74998"/>
              </a:schemeClr>
            </a:outerShdw>
          </a:effectLs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Can you </a:t>
            </a:r>
            <a:r>
              <a:rPr lang="en-US" b="1" dirty="0" smtClean="0">
                <a:solidFill>
                  <a:srgbClr val="FFFF00"/>
                </a:solidFill>
                <a:effectLst>
                  <a:glow rad="127000">
                    <a:schemeClr val="tx1"/>
                  </a:glow>
                </a:effectLst>
                <a:latin typeface="Arial" charset="0"/>
                <a:ea typeface="ＭＳ Ｐゴシック" charset="0"/>
                <a:cs typeface="ＭＳ Ｐゴシック" charset="0"/>
              </a:rPr>
              <a:t>spot </a:t>
            </a:r>
            <a:r>
              <a:rPr lang="en-US" b="1" dirty="0" smtClean="0">
                <a:effectLst>
                  <a:glow rad="127000">
                    <a:schemeClr val="tx1"/>
                  </a:glow>
                </a:effectLst>
                <a:latin typeface="Arial" charset="0"/>
                <a:ea typeface="ＭＳ Ｐゴシック" charset="0"/>
                <a:cs typeface="ＭＳ Ｐゴシック" charset="0"/>
              </a:rPr>
              <a:t>a fool?</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70558"/>
            <a:ext cx="9144000" cy="9277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Can you </a:t>
            </a:r>
            <a:r>
              <a:rPr lang="en-US" b="1" dirty="0" smtClean="0">
                <a:solidFill>
                  <a:srgbClr val="FFFF00"/>
                </a:solidFill>
                <a:effectLst>
                  <a:glow rad="127000">
                    <a:schemeClr val="tx1"/>
                  </a:glow>
                </a:effectLst>
                <a:latin typeface="Arial" charset="0"/>
                <a:ea typeface="ＭＳ Ｐゴシック" charset="0"/>
                <a:cs typeface="ＭＳ Ｐゴシック" charset="0"/>
              </a:rPr>
              <a:t>handle</a:t>
            </a:r>
            <a:r>
              <a:rPr lang="en-US" b="1" dirty="0" smtClean="0">
                <a:effectLst>
                  <a:glow rad="127000">
                    <a:schemeClr val="tx1"/>
                  </a:glow>
                </a:effectLst>
                <a:latin typeface="Arial" charset="0"/>
                <a:ea typeface="ＭＳ Ｐゴシック" charset="0"/>
                <a:cs typeface="ＭＳ Ｐゴシック" charset="0"/>
              </a:rPr>
              <a:t> a fool?</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06109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Work &amp; Wisdom Don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Last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57426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Enjoy Your Work</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97902"/>
            <a:ext cx="9145461" cy="4562939"/>
          </a:xfrm>
          <a:prstGeom prst="rect">
            <a:avLst/>
          </a:prstGeom>
        </p:spPr>
      </p:pic>
    </p:spTree>
    <p:extLst>
      <p:ext uri="{BB962C8B-B14F-4D97-AF65-F5344CB8AC3E}">
        <p14:creationId xmlns:p14="http://schemas.microsoft.com/office/powerpoint/2010/main" val="38167153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Balance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138305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1517</TotalTime>
  <Words>1978</Words>
  <Application>Microsoft Macintosh PowerPoint</Application>
  <PresentationFormat>On-screen Show (4:3)</PresentationFormat>
  <Paragraphs>224</Paragraphs>
  <Slides>54</Slides>
  <Notes>53</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49_Blank Presentation</vt:lpstr>
      <vt:lpstr>Being Foolish with a Fool</vt:lpstr>
      <vt:lpstr>FOOLS.</vt:lpstr>
      <vt:lpstr>FOOLS</vt:lpstr>
      <vt:lpstr>FOOLS</vt:lpstr>
      <vt:lpstr>"It's easier to fool people than to convince them that they have been fooled."  —Mark Twain</vt:lpstr>
      <vt:lpstr>Can you spot a fool?</vt:lpstr>
      <vt:lpstr>Our Study in Ecclesiastes</vt:lpstr>
      <vt:lpstr>Enjoy Your Work</vt:lpstr>
      <vt:lpstr>Balance</vt:lpstr>
      <vt:lpstr>Don't underestimate relationships!</vt:lpstr>
      <vt:lpstr>Our Study in Ecclesiastes</vt:lpstr>
      <vt:lpstr>Ecclesiastes Wisdom</vt:lpstr>
      <vt:lpstr>Last Time in Ecc. 9:10–10:11 Why doesn't wisdom always lead to success?</vt:lpstr>
      <vt:lpstr>I.  Life is unfair (9:11–10:7).</vt:lpstr>
      <vt:lpstr>II.  Life is uncertain (10:8-11).</vt:lpstr>
      <vt:lpstr>Main Idea</vt:lpstr>
      <vt:lpstr>How should we deal with a fool?</vt:lpstr>
      <vt:lpstr>Solomon's Wisdom About Foolishness</vt:lpstr>
      <vt:lpstr>Our text today (Eccl. 10:12-20)</vt:lpstr>
      <vt:lpstr>I. Description: The speech and actions of a fool are destructive (10:12-19). </vt:lpstr>
      <vt:lpstr>A fool's speech is destructive (10:12-14a).</vt:lpstr>
      <vt:lpstr>A wise man's speech wins him favor (10:12a).</vt:lpstr>
      <vt:lpstr>Fools hurt themselves.</vt:lpstr>
      <vt:lpstr>A fool's speech hurts others (10:13-14).</vt:lpstr>
      <vt:lpstr>A fool's speech hurts others (10:13-14).</vt:lpstr>
      <vt:lpstr>A fool's speech hurts others (10:13-14).</vt:lpstr>
      <vt:lpstr>A fool's work is destructive (10:15-19).</vt:lpstr>
      <vt:lpstr>"Fools are so exhausted by a little work that they can't even find their way home" (10:15 NLT).</vt:lpstr>
      <vt:lpstr>Foolish leaders hurt their subordinates (10:16-19). </vt:lpstr>
      <vt:lpstr>"Hurt people hurt people"</vt:lpstr>
      <vt:lpstr>We all have to deal with fools.</vt:lpstr>
      <vt:lpstr>Foolish leaders hurt their subordinates (10:16-19). </vt:lpstr>
      <vt:lpstr>Foolish leaders hurt their subordinates (10:16-19). </vt:lpstr>
      <vt:lpstr>Fools never clean up their own messes.</vt:lpstr>
      <vt:lpstr>Foolish leaders hurt their subordinates (10:16-19). </vt:lpstr>
      <vt:lpstr>Being a rock star shortens your life by 20 years</vt:lpstr>
      <vt:lpstr>Fools sometimes get to the top</vt:lpstr>
      <vt:lpstr>The Post Turtle</vt:lpstr>
      <vt:lpstr>I. Description: The speech and actions of a fool are destructive (10:12-19). </vt:lpstr>
      <vt:lpstr>II. Warning: Don't even privately criticize foolish authorities because they may find out (10:20). </vt:lpstr>
      <vt:lpstr>"Never make light of the king, even in your thoughts.  And don't make fun of the powerful, even in your own bedroom"  (10:20a NLT).</vt:lpstr>
      <vt:lpstr>"For a little bird might deliver your message and tell them what you said"  (10:20b NLT).</vt:lpstr>
      <vt:lpstr>How should we deal with a fool?</vt:lpstr>
      <vt:lpstr>Don't criticize your foolish leader (Main Idea) </vt:lpstr>
      <vt:lpstr>I. Description: The speech and actions of a fool are destructive (10:12-19). </vt:lpstr>
      <vt:lpstr>II. Warning: Don't even privately criticize foolish authorities because they may find out (10:20). </vt:lpstr>
      <vt:lpstr>Have you criticized a superior? "It takes little size to criticize."</vt:lpstr>
      <vt:lpstr>"How I hate my boss!"</vt:lpstr>
      <vt:lpstr>Keep your cool</vt:lpstr>
      <vt:lpstr>Words can hurt or heal.</vt:lpstr>
      <vt:lpstr>Hurtful words wound</vt:lpstr>
      <vt:lpstr>Wise Words Heal</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115</cp:revision>
  <dcterms:created xsi:type="dcterms:W3CDTF">2014-08-02T06:39:19Z</dcterms:created>
  <dcterms:modified xsi:type="dcterms:W3CDTF">2018-08-04T06:29:35Z</dcterms:modified>
</cp:coreProperties>
</file>